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69" r:id="rId1"/>
  </p:sldMasterIdLst>
  <p:notesMasterIdLst>
    <p:notesMasterId r:id="rId31"/>
  </p:notesMasterIdLst>
  <p:handoutMasterIdLst>
    <p:handoutMasterId r:id="rId32"/>
  </p:handoutMasterIdLst>
  <p:sldIdLst>
    <p:sldId id="256" r:id="rId2"/>
    <p:sldId id="314" r:id="rId3"/>
    <p:sldId id="259" r:id="rId4"/>
    <p:sldId id="262" r:id="rId5"/>
    <p:sldId id="297" r:id="rId6"/>
    <p:sldId id="315" r:id="rId7"/>
    <p:sldId id="257" r:id="rId8"/>
    <p:sldId id="316" r:id="rId9"/>
    <p:sldId id="304" r:id="rId10"/>
    <p:sldId id="303" r:id="rId11"/>
    <p:sldId id="298" r:id="rId12"/>
    <p:sldId id="319" r:id="rId13"/>
    <p:sldId id="300" r:id="rId14"/>
    <p:sldId id="317" r:id="rId15"/>
    <p:sldId id="320" r:id="rId16"/>
    <p:sldId id="321" r:id="rId17"/>
    <p:sldId id="322" r:id="rId18"/>
    <p:sldId id="329" r:id="rId19"/>
    <p:sldId id="330" r:id="rId20"/>
    <p:sldId id="306" r:id="rId21"/>
    <p:sldId id="270" r:id="rId22"/>
    <p:sldId id="307" r:id="rId23"/>
    <p:sldId id="310" r:id="rId24"/>
    <p:sldId id="258" r:id="rId25"/>
    <p:sldId id="299" r:id="rId26"/>
    <p:sldId id="311" r:id="rId27"/>
    <p:sldId id="331" r:id="rId28"/>
    <p:sldId id="318" r:id="rId29"/>
    <p:sldId id="313" r:id="rId30"/>
  </p:sldIdLst>
  <p:sldSz cx="9144000" cy="5143500" type="screen16x9"/>
  <p:notesSz cx="6858000" cy="9144000"/>
  <p:embeddedFontLst>
    <p:embeddedFont>
      <p:font typeface="Advent Pro Light" panose="020B0604020202020204" charset="0"/>
      <p:regular r:id="rId33"/>
      <p:bold r:id="rId34"/>
    </p:embeddedFont>
    <p:embeddedFont>
      <p:font typeface="Anton" panose="020B0604020202020204" charset="0"/>
      <p:regular r:id="rId35"/>
    </p:embeddedFont>
    <p:embeddedFont>
      <p:font typeface="Calibri" panose="020F0502020204030204" pitchFamily="34" charset="0"/>
      <p:regular r:id="rId36"/>
      <p:bold r:id="rId37"/>
      <p:italic r:id="rId38"/>
      <p:boldItalic r:id="rId39"/>
    </p:embeddedFont>
    <p:embeddedFont>
      <p:font typeface="Fira Sans Condensed Light" panose="020B0604020202020204" charset="0"/>
      <p:regular r:id="rId40"/>
      <p:bold r:id="rId41"/>
      <p:italic r:id="rId42"/>
      <p:boldItalic r:id="rId43"/>
    </p:embeddedFont>
    <p:embeddedFont>
      <p:font typeface="Rajdhani"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a Khaled" initials="AK" lastIdx="3" clrIdx="0">
    <p:extLst>
      <p:ext uri="{19B8F6BF-5375-455C-9EA6-DF929625EA0E}">
        <p15:presenceInfo xmlns:p15="http://schemas.microsoft.com/office/powerpoint/2012/main" userId="e3a97bfe9eb712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2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EB4C9D-7ACA-4990-950A-245B0C97FBAF}">
  <a:tblStyle styleId="{29EB4C9D-7ACA-4990-950A-245B0C97FB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39" autoAdjust="0"/>
    <p:restoredTop sz="89606" autoAdjust="0"/>
  </p:normalViewPr>
  <p:slideViewPr>
    <p:cSldViewPr snapToGrid="0">
      <p:cViewPr varScale="1">
        <p:scale>
          <a:sx n="114" d="100"/>
          <a:sy n="114" d="100"/>
        </p:scale>
        <p:origin x="437" y="9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A9C6CE-0BEA-4C54-8F78-A6FBEF7C45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a:extLst>
              <a:ext uri="{FF2B5EF4-FFF2-40B4-BE49-F238E27FC236}">
                <a16:creationId xmlns:a16="http://schemas.microsoft.com/office/drawing/2014/main" id="{E0285AAA-D6F6-42D7-B8BB-F3D5B131DE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0A9E4F8D-A1C2-4A37-87CC-1EA56DACF655}" type="datetimeFigureOut">
              <a:rPr lang="ar-EG" smtClean="0"/>
              <a:t>17/08/1445</a:t>
            </a:fld>
            <a:endParaRPr lang="ar-EG"/>
          </a:p>
        </p:txBody>
      </p:sp>
      <p:sp>
        <p:nvSpPr>
          <p:cNvPr id="4" name="Footer Placeholder 3">
            <a:extLst>
              <a:ext uri="{FF2B5EF4-FFF2-40B4-BE49-F238E27FC236}">
                <a16:creationId xmlns:a16="http://schemas.microsoft.com/office/drawing/2014/main" id="{0DDB936F-7222-466B-BD67-5A3A908593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5" name="Slide Number Placeholder 4">
            <a:extLst>
              <a:ext uri="{FF2B5EF4-FFF2-40B4-BE49-F238E27FC236}">
                <a16:creationId xmlns:a16="http://schemas.microsoft.com/office/drawing/2014/main" id="{FCBF40EB-020B-4801-A8BD-C98AF427EF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2720FFA2-42BD-4565-B9D7-5298E9B2CB08}" type="slidenum">
              <a:rPr lang="ar-EG" smtClean="0"/>
              <a:t>‹#›</a:t>
            </a:fld>
            <a:endParaRPr lang="ar-EG"/>
          </a:p>
        </p:txBody>
      </p:sp>
    </p:spTree>
    <p:extLst>
      <p:ext uri="{BB962C8B-B14F-4D97-AF65-F5344CB8AC3E}">
        <p14:creationId xmlns:p14="http://schemas.microsoft.com/office/powerpoint/2010/main" val="13054068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7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02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50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965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505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6" r:id="rId14"/>
    <p:sldLayoutId id="214748366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turcomat.org/index.php/turkbilmat/article/view/3737" TargetMode="External"/><Relationship Id="rId3" Type="http://schemas.openxmlformats.org/officeDocument/2006/relationships/hyperlink" Target="https://radiopaedia.org/search?lang=us&amp;modality=MRI&amp;page=1&amp;q=fetal+brain&amp;scope=cases" TargetMode="External"/><Relationship Id="rId7" Type="http://schemas.openxmlformats.org/officeDocument/2006/relationships/hyperlink" Target="https://www.nibib.nih.gov/science-education/science-topics/magnetic-resonance-imaging-mri" TargetMode="External"/><Relationship Id="rId12" Type="http://schemas.openxmlformats.org/officeDocument/2006/relationships/hyperlink" Target="https://ijresm.com/Vol.3_2020/Vol3_Iss4_April20/IJRESM_V3_I4_61.pdf" TargetMode="External"/><Relationship Id="rId2" Type="http://schemas.openxmlformats.org/officeDocument/2006/relationships/hyperlink" Target="https://purl.stanford.edu/sf714wg0636" TargetMode="External"/><Relationship Id="rId1" Type="http://schemas.openxmlformats.org/officeDocument/2006/relationships/slideLayout" Target="../slideLayouts/slideLayout3.xml"/><Relationship Id="rId6" Type="http://schemas.openxmlformats.org/officeDocument/2006/relationships/hyperlink" Target="https://nanonets.com/blog/machine-learning-image-processing/" TargetMode="External"/><Relationship Id="rId11" Type="http://schemas.openxmlformats.org/officeDocument/2006/relationships/hyperlink" Target="https://www.nature.com/articles/s41598-021-03979-1" TargetMode="External"/><Relationship Id="rId5" Type="http://schemas.openxmlformats.org/officeDocument/2006/relationships/hyperlink" Target="https://nanonets.com/blog/author/vihar/" TargetMode="External"/><Relationship Id="rId10" Type="http://schemas.openxmlformats.org/officeDocument/2006/relationships/hyperlink" Target="https://doi.org/10.3390/brainsci9090231" TargetMode="External"/><Relationship Id="rId4" Type="http://schemas.openxmlformats.org/officeDocument/2006/relationships/hyperlink" Target="https://en.wikipedia.org/wiki/Maternal%E2%80%93fetal_medicine" TargetMode="External"/><Relationship Id="rId9" Type="http://schemas.openxmlformats.org/officeDocument/2006/relationships/hyperlink" Target="https://doi.org/10.3390/diagnostics10010027"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52996" y="635297"/>
            <a:ext cx="4404000" cy="2590500"/>
          </a:xfrm>
          <a:prstGeom prst="rect">
            <a:avLst/>
          </a:prstGeom>
        </p:spPr>
        <p:txBody>
          <a:bodyPr spcFirstLastPara="1" wrap="square" lIns="91425" tIns="91425" rIns="91425" bIns="91425" anchor="b" anchorCtr="0">
            <a:noAutofit/>
          </a:bodyPr>
          <a:lstStyle/>
          <a:p>
            <a:pPr rtl="1"/>
            <a:r>
              <a:rPr lang="en-US" sz="3200" dirty="0">
                <a:latin typeface="Rajdhani" panose="020B0604020202020204" charset="0"/>
                <a:cs typeface="Rajdhani" panose="020B0604020202020204" charset="0"/>
              </a:rPr>
              <a:t>Classification and Detection of Fetal Brain Abnormalities using</a:t>
            </a:r>
            <a:br>
              <a:rPr lang="en-US" sz="3200" dirty="0">
                <a:latin typeface="Rajdhani" panose="020B0604020202020204" charset="0"/>
                <a:cs typeface="Rajdhani" panose="020B0604020202020204" charset="0"/>
              </a:rPr>
            </a:br>
            <a:r>
              <a:rPr lang="en-US" sz="3200" dirty="0">
                <a:latin typeface="Rajdhani" panose="020B0604020202020204" charset="0"/>
                <a:cs typeface="Rajdhani" panose="020B0604020202020204" charset="0"/>
              </a:rPr>
              <a:t>Deep Learning Techniques</a:t>
            </a:r>
          </a:p>
        </p:txBody>
      </p:sp>
      <p:sp>
        <p:nvSpPr>
          <p:cNvPr id="103" name="Google Shape;103;p24"/>
          <p:cNvSpPr txBox="1">
            <a:spLocks noGrp="1"/>
          </p:cNvSpPr>
          <p:nvPr>
            <p:ph type="subTitle" idx="1"/>
          </p:nvPr>
        </p:nvSpPr>
        <p:spPr>
          <a:xfrm>
            <a:off x="271577" y="3682328"/>
            <a:ext cx="3356350" cy="825875"/>
          </a:xfrm>
          <a:prstGeom prst="rect">
            <a:avLst/>
          </a:prstGeom>
        </p:spPr>
        <p:txBody>
          <a:bodyPr spcFirstLastPara="1" wrap="square" lIns="91425" tIns="91425" rIns="91425" bIns="91425" anchor="t" anchorCtr="0">
            <a:noAutofit/>
          </a:bodyPr>
          <a:lstStyle/>
          <a:p>
            <a:pPr marL="0" lvl="0" indent="0"/>
            <a:r>
              <a:rPr lang="en-US" sz="1600" b="1" dirty="0"/>
              <a:t>Supervised By :</a:t>
            </a:r>
          </a:p>
          <a:p>
            <a:pPr marL="0" lvl="0" indent="0"/>
            <a:r>
              <a:rPr lang="en-US" sz="1600" b="1" dirty="0"/>
              <a:t>	Dr. Zeinab Abd el Haliem</a:t>
            </a:r>
          </a:p>
          <a:p>
            <a:pPr marL="0" lvl="0" indent="0"/>
            <a:r>
              <a:rPr lang="en-US" sz="1600" b="1" dirty="0"/>
              <a:t>	Dr. Sabah Sayed</a:t>
            </a:r>
          </a:p>
          <a:p>
            <a:pPr marL="0" indent="0"/>
            <a:r>
              <a:rPr lang="en-US" sz="1600" b="1" dirty="0"/>
              <a:t>	TA. Nora Abd el Hameed</a:t>
            </a:r>
          </a:p>
          <a:p>
            <a:pPr marL="0" lvl="0" indent="0"/>
            <a:endParaRPr lang="en-US" b="1" dirty="0"/>
          </a:p>
        </p:txBody>
      </p:sp>
      <p:grpSp>
        <p:nvGrpSpPr>
          <p:cNvPr id="5" name="Google Shape;407;p32">
            <a:extLst>
              <a:ext uri="{FF2B5EF4-FFF2-40B4-BE49-F238E27FC236}">
                <a16:creationId xmlns:a16="http://schemas.microsoft.com/office/drawing/2014/main" id="{9F52A53D-A1D5-4FF2-9DDF-A7C31DA9666C}"/>
              </a:ext>
            </a:extLst>
          </p:cNvPr>
          <p:cNvGrpSpPr/>
          <p:nvPr/>
        </p:nvGrpSpPr>
        <p:grpSpPr>
          <a:xfrm>
            <a:off x="5283111" y="548508"/>
            <a:ext cx="3171957" cy="3126275"/>
            <a:chOff x="1040275" y="238125"/>
            <a:chExt cx="5538450" cy="5237950"/>
          </a:xfrm>
        </p:grpSpPr>
        <p:sp>
          <p:nvSpPr>
            <p:cNvPr id="6" name="Google Shape;408;p32">
              <a:extLst>
                <a:ext uri="{FF2B5EF4-FFF2-40B4-BE49-F238E27FC236}">
                  <a16:creationId xmlns:a16="http://schemas.microsoft.com/office/drawing/2014/main" id="{F6C05826-E9A1-4D64-9112-C911FBB79DDA}"/>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9;p32">
              <a:extLst>
                <a:ext uri="{FF2B5EF4-FFF2-40B4-BE49-F238E27FC236}">
                  <a16:creationId xmlns:a16="http://schemas.microsoft.com/office/drawing/2014/main" id="{E0C2783E-A4FE-4AF6-A660-D6F178379C7B}"/>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10;p32">
              <a:extLst>
                <a:ext uri="{FF2B5EF4-FFF2-40B4-BE49-F238E27FC236}">
                  <a16:creationId xmlns:a16="http://schemas.microsoft.com/office/drawing/2014/main" id="{38A3F19C-4E70-4C78-AE14-8D5E8ACE2B81}"/>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1;p32">
              <a:extLst>
                <a:ext uri="{FF2B5EF4-FFF2-40B4-BE49-F238E27FC236}">
                  <a16:creationId xmlns:a16="http://schemas.microsoft.com/office/drawing/2014/main" id="{4791CFC0-3F84-43FA-BB9D-CE8B54D8EEBF}"/>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2;p32">
              <a:extLst>
                <a:ext uri="{FF2B5EF4-FFF2-40B4-BE49-F238E27FC236}">
                  <a16:creationId xmlns:a16="http://schemas.microsoft.com/office/drawing/2014/main" id="{91765A33-E9A4-4E78-AE40-43E6277D566E}"/>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3;p32">
              <a:extLst>
                <a:ext uri="{FF2B5EF4-FFF2-40B4-BE49-F238E27FC236}">
                  <a16:creationId xmlns:a16="http://schemas.microsoft.com/office/drawing/2014/main" id="{C5404DBC-15AC-45DE-A60E-5689BD580FC3}"/>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4;p32">
              <a:extLst>
                <a:ext uri="{FF2B5EF4-FFF2-40B4-BE49-F238E27FC236}">
                  <a16:creationId xmlns:a16="http://schemas.microsoft.com/office/drawing/2014/main" id="{9AEEF511-056C-421D-AEB7-1E5E8C770904}"/>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5;p32">
              <a:extLst>
                <a:ext uri="{FF2B5EF4-FFF2-40B4-BE49-F238E27FC236}">
                  <a16:creationId xmlns:a16="http://schemas.microsoft.com/office/drawing/2014/main" id="{B12821A5-8F2F-456C-92A8-493AD791ABB5}"/>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6;p32">
              <a:extLst>
                <a:ext uri="{FF2B5EF4-FFF2-40B4-BE49-F238E27FC236}">
                  <a16:creationId xmlns:a16="http://schemas.microsoft.com/office/drawing/2014/main" id="{D7216900-9D1C-48DC-8592-66E75B1248D3}"/>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7;p32">
              <a:extLst>
                <a:ext uri="{FF2B5EF4-FFF2-40B4-BE49-F238E27FC236}">
                  <a16:creationId xmlns:a16="http://schemas.microsoft.com/office/drawing/2014/main" id="{AB525ECF-62DB-45F0-AC18-0A195E12CBB7}"/>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8;p32">
              <a:extLst>
                <a:ext uri="{FF2B5EF4-FFF2-40B4-BE49-F238E27FC236}">
                  <a16:creationId xmlns:a16="http://schemas.microsoft.com/office/drawing/2014/main" id="{AA76CC78-E2D1-4C75-A072-D30ADBC0ED6E}"/>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9;p32">
              <a:extLst>
                <a:ext uri="{FF2B5EF4-FFF2-40B4-BE49-F238E27FC236}">
                  <a16:creationId xmlns:a16="http://schemas.microsoft.com/office/drawing/2014/main" id="{03E18C97-8D70-4FAF-BBAD-3FE4B2E4C0A4}"/>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0;p32">
              <a:extLst>
                <a:ext uri="{FF2B5EF4-FFF2-40B4-BE49-F238E27FC236}">
                  <a16:creationId xmlns:a16="http://schemas.microsoft.com/office/drawing/2014/main" id="{548B2A03-8B37-49FD-B5F2-C2F2F2086D96}"/>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1;p32">
              <a:extLst>
                <a:ext uri="{FF2B5EF4-FFF2-40B4-BE49-F238E27FC236}">
                  <a16:creationId xmlns:a16="http://schemas.microsoft.com/office/drawing/2014/main" id="{8894A1D0-3F83-4869-9520-1575B23F86A6}"/>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2;p32">
              <a:extLst>
                <a:ext uri="{FF2B5EF4-FFF2-40B4-BE49-F238E27FC236}">
                  <a16:creationId xmlns:a16="http://schemas.microsoft.com/office/drawing/2014/main" id="{BE73D2DE-FD6D-41DC-912B-4FEA30591930}"/>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3;p32">
              <a:extLst>
                <a:ext uri="{FF2B5EF4-FFF2-40B4-BE49-F238E27FC236}">
                  <a16:creationId xmlns:a16="http://schemas.microsoft.com/office/drawing/2014/main" id="{A2B0AA9D-D20D-4160-8C69-CCEB9CF06434}"/>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4;p32">
              <a:extLst>
                <a:ext uri="{FF2B5EF4-FFF2-40B4-BE49-F238E27FC236}">
                  <a16:creationId xmlns:a16="http://schemas.microsoft.com/office/drawing/2014/main" id="{0327B402-6324-43AE-B04F-E04DD4D33A94}"/>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5;p32">
              <a:extLst>
                <a:ext uri="{FF2B5EF4-FFF2-40B4-BE49-F238E27FC236}">
                  <a16:creationId xmlns:a16="http://schemas.microsoft.com/office/drawing/2014/main" id="{C125070E-AB34-4446-8CF9-5CE05B7C1FE9}"/>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6;p32">
              <a:extLst>
                <a:ext uri="{FF2B5EF4-FFF2-40B4-BE49-F238E27FC236}">
                  <a16:creationId xmlns:a16="http://schemas.microsoft.com/office/drawing/2014/main" id="{D750EEF0-1AB7-4BCF-BD2B-DF1F7DC1C480}"/>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7;p32">
              <a:extLst>
                <a:ext uri="{FF2B5EF4-FFF2-40B4-BE49-F238E27FC236}">
                  <a16:creationId xmlns:a16="http://schemas.microsoft.com/office/drawing/2014/main" id="{6E748E49-028F-42C6-8F5F-A04FBB4DAA11}"/>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8;p32">
              <a:extLst>
                <a:ext uri="{FF2B5EF4-FFF2-40B4-BE49-F238E27FC236}">
                  <a16:creationId xmlns:a16="http://schemas.microsoft.com/office/drawing/2014/main" id="{5E567EDB-108C-4654-BF9E-2AB68B0CFD94}"/>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9;p32">
              <a:extLst>
                <a:ext uri="{FF2B5EF4-FFF2-40B4-BE49-F238E27FC236}">
                  <a16:creationId xmlns:a16="http://schemas.microsoft.com/office/drawing/2014/main" id="{C6C74666-2C6E-4DA2-A29B-A341B0A08EF4}"/>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0;p32">
              <a:extLst>
                <a:ext uri="{FF2B5EF4-FFF2-40B4-BE49-F238E27FC236}">
                  <a16:creationId xmlns:a16="http://schemas.microsoft.com/office/drawing/2014/main" id="{EA6B0865-9563-4BA5-B49B-218DC2AFB819}"/>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p32">
              <a:extLst>
                <a:ext uri="{FF2B5EF4-FFF2-40B4-BE49-F238E27FC236}">
                  <a16:creationId xmlns:a16="http://schemas.microsoft.com/office/drawing/2014/main" id="{7215EDB2-5E39-4B84-BBF5-1ED5E0220A63}"/>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2;p32">
              <a:extLst>
                <a:ext uri="{FF2B5EF4-FFF2-40B4-BE49-F238E27FC236}">
                  <a16:creationId xmlns:a16="http://schemas.microsoft.com/office/drawing/2014/main" id="{D9B20C50-F78C-4393-8918-3281AB006793}"/>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3;p32">
              <a:extLst>
                <a:ext uri="{FF2B5EF4-FFF2-40B4-BE49-F238E27FC236}">
                  <a16:creationId xmlns:a16="http://schemas.microsoft.com/office/drawing/2014/main" id="{DB5B9F43-7A00-4982-A281-3875A0A12980}"/>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4;p32">
              <a:extLst>
                <a:ext uri="{FF2B5EF4-FFF2-40B4-BE49-F238E27FC236}">
                  <a16:creationId xmlns:a16="http://schemas.microsoft.com/office/drawing/2014/main" id="{68B3B76B-F2DA-4B27-B45B-3A6003D60C49}"/>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5;p32">
              <a:extLst>
                <a:ext uri="{FF2B5EF4-FFF2-40B4-BE49-F238E27FC236}">
                  <a16:creationId xmlns:a16="http://schemas.microsoft.com/office/drawing/2014/main" id="{8601C461-DDD9-43F0-A1A8-188585AE0311}"/>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6;p32">
              <a:extLst>
                <a:ext uri="{FF2B5EF4-FFF2-40B4-BE49-F238E27FC236}">
                  <a16:creationId xmlns:a16="http://schemas.microsoft.com/office/drawing/2014/main" id="{17A13439-97C1-4736-916F-F6DCD4AC381A}"/>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7;p32">
              <a:extLst>
                <a:ext uri="{FF2B5EF4-FFF2-40B4-BE49-F238E27FC236}">
                  <a16:creationId xmlns:a16="http://schemas.microsoft.com/office/drawing/2014/main" id="{C748D8B5-B7B6-411C-95EB-74145EA5D542}"/>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p32">
              <a:extLst>
                <a:ext uri="{FF2B5EF4-FFF2-40B4-BE49-F238E27FC236}">
                  <a16:creationId xmlns:a16="http://schemas.microsoft.com/office/drawing/2014/main" id="{64F85064-19B8-46F7-9C3D-93EC34776175}"/>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9;p32">
              <a:extLst>
                <a:ext uri="{FF2B5EF4-FFF2-40B4-BE49-F238E27FC236}">
                  <a16:creationId xmlns:a16="http://schemas.microsoft.com/office/drawing/2014/main" id="{A7385238-4D7C-457E-BCFD-76C5797FE5AC}"/>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40;p32">
              <a:extLst>
                <a:ext uri="{FF2B5EF4-FFF2-40B4-BE49-F238E27FC236}">
                  <a16:creationId xmlns:a16="http://schemas.microsoft.com/office/drawing/2014/main" id="{DE171981-6087-4512-9648-53712AA3418C}"/>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1;p32">
              <a:extLst>
                <a:ext uri="{FF2B5EF4-FFF2-40B4-BE49-F238E27FC236}">
                  <a16:creationId xmlns:a16="http://schemas.microsoft.com/office/drawing/2014/main" id="{C9C77AD8-3EF1-4D3D-A3B3-BE323B5A327D}"/>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42;p32">
              <a:extLst>
                <a:ext uri="{FF2B5EF4-FFF2-40B4-BE49-F238E27FC236}">
                  <a16:creationId xmlns:a16="http://schemas.microsoft.com/office/drawing/2014/main" id="{CBCFEAB6-C15B-4F3E-B6D8-AB8E929D468F}"/>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43;p32">
              <a:extLst>
                <a:ext uri="{FF2B5EF4-FFF2-40B4-BE49-F238E27FC236}">
                  <a16:creationId xmlns:a16="http://schemas.microsoft.com/office/drawing/2014/main" id="{76A83EAA-084F-4340-A901-95879696A804}"/>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4;p32">
              <a:extLst>
                <a:ext uri="{FF2B5EF4-FFF2-40B4-BE49-F238E27FC236}">
                  <a16:creationId xmlns:a16="http://schemas.microsoft.com/office/drawing/2014/main" id="{4E247841-D3F3-48FA-B961-E1D742E5F31F}"/>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5;p32">
              <a:extLst>
                <a:ext uri="{FF2B5EF4-FFF2-40B4-BE49-F238E27FC236}">
                  <a16:creationId xmlns:a16="http://schemas.microsoft.com/office/drawing/2014/main" id="{197FCA90-62B1-411B-9959-1EB43D13364A}"/>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6;p32">
              <a:extLst>
                <a:ext uri="{FF2B5EF4-FFF2-40B4-BE49-F238E27FC236}">
                  <a16:creationId xmlns:a16="http://schemas.microsoft.com/office/drawing/2014/main" id="{D80FCB92-8A12-4268-BD04-14F75DE4CC17}"/>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7;p32">
              <a:extLst>
                <a:ext uri="{FF2B5EF4-FFF2-40B4-BE49-F238E27FC236}">
                  <a16:creationId xmlns:a16="http://schemas.microsoft.com/office/drawing/2014/main" id="{79F21E61-4877-4A0C-875D-8610BC3273AF}"/>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8;p32">
              <a:extLst>
                <a:ext uri="{FF2B5EF4-FFF2-40B4-BE49-F238E27FC236}">
                  <a16:creationId xmlns:a16="http://schemas.microsoft.com/office/drawing/2014/main" id="{8CBCDC87-6613-4FE2-89FB-92B437B1D2F7}"/>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49;p32">
              <a:extLst>
                <a:ext uri="{FF2B5EF4-FFF2-40B4-BE49-F238E27FC236}">
                  <a16:creationId xmlns:a16="http://schemas.microsoft.com/office/drawing/2014/main" id="{53BE7E12-56AE-410F-8DFE-D616AA7D7882}"/>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0;p32">
              <a:extLst>
                <a:ext uri="{FF2B5EF4-FFF2-40B4-BE49-F238E27FC236}">
                  <a16:creationId xmlns:a16="http://schemas.microsoft.com/office/drawing/2014/main" id="{D8011B0C-E672-44E2-B14F-E43F36D06339}"/>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1;p32">
              <a:extLst>
                <a:ext uri="{FF2B5EF4-FFF2-40B4-BE49-F238E27FC236}">
                  <a16:creationId xmlns:a16="http://schemas.microsoft.com/office/drawing/2014/main" id="{C6EED29F-E046-4A92-9866-E7CA09F49F19}"/>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2;p32">
              <a:extLst>
                <a:ext uri="{FF2B5EF4-FFF2-40B4-BE49-F238E27FC236}">
                  <a16:creationId xmlns:a16="http://schemas.microsoft.com/office/drawing/2014/main" id="{222C941A-005C-401B-AFF4-8EB94B25DC60}"/>
                </a:ext>
              </a:extLst>
            </p:cNvPr>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3;p32">
              <a:extLst>
                <a:ext uri="{FF2B5EF4-FFF2-40B4-BE49-F238E27FC236}">
                  <a16:creationId xmlns:a16="http://schemas.microsoft.com/office/drawing/2014/main" id="{8E903D13-3840-48C0-9CF0-DE06F4DDDF93}"/>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4;p32">
              <a:extLst>
                <a:ext uri="{FF2B5EF4-FFF2-40B4-BE49-F238E27FC236}">
                  <a16:creationId xmlns:a16="http://schemas.microsoft.com/office/drawing/2014/main" id="{FF514E64-2895-483D-A3C1-871B46A38D9B}"/>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5;p32">
              <a:extLst>
                <a:ext uri="{FF2B5EF4-FFF2-40B4-BE49-F238E27FC236}">
                  <a16:creationId xmlns:a16="http://schemas.microsoft.com/office/drawing/2014/main" id="{A1AB1379-D523-46CC-90EF-E2CDD508986B}"/>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6;p32">
              <a:extLst>
                <a:ext uri="{FF2B5EF4-FFF2-40B4-BE49-F238E27FC236}">
                  <a16:creationId xmlns:a16="http://schemas.microsoft.com/office/drawing/2014/main" id="{9C41695C-A8BA-4777-8217-DE2F963475CE}"/>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7;p32">
              <a:extLst>
                <a:ext uri="{FF2B5EF4-FFF2-40B4-BE49-F238E27FC236}">
                  <a16:creationId xmlns:a16="http://schemas.microsoft.com/office/drawing/2014/main" id="{7317487A-4911-423C-B74B-3950C2EA609F}"/>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8;p32">
              <a:extLst>
                <a:ext uri="{FF2B5EF4-FFF2-40B4-BE49-F238E27FC236}">
                  <a16:creationId xmlns:a16="http://schemas.microsoft.com/office/drawing/2014/main" id="{A975AEF6-D249-4374-9A5C-E175B505C66D}"/>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9;p32">
              <a:extLst>
                <a:ext uri="{FF2B5EF4-FFF2-40B4-BE49-F238E27FC236}">
                  <a16:creationId xmlns:a16="http://schemas.microsoft.com/office/drawing/2014/main" id="{B07A1D3B-1AA6-432E-BB00-F46ACC12138A}"/>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0;p32">
              <a:extLst>
                <a:ext uri="{FF2B5EF4-FFF2-40B4-BE49-F238E27FC236}">
                  <a16:creationId xmlns:a16="http://schemas.microsoft.com/office/drawing/2014/main" id="{82D3D7CD-36E2-4CE7-A5CB-761C0CFFE3B5}"/>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1;p32">
              <a:extLst>
                <a:ext uri="{FF2B5EF4-FFF2-40B4-BE49-F238E27FC236}">
                  <a16:creationId xmlns:a16="http://schemas.microsoft.com/office/drawing/2014/main" id="{C3260240-C7E4-46C0-8449-FB216A8DB74B}"/>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2;p32">
              <a:extLst>
                <a:ext uri="{FF2B5EF4-FFF2-40B4-BE49-F238E27FC236}">
                  <a16:creationId xmlns:a16="http://schemas.microsoft.com/office/drawing/2014/main" id="{B9007199-5CC7-4A32-88A4-9D374CBEA52A}"/>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3;p32">
              <a:extLst>
                <a:ext uri="{FF2B5EF4-FFF2-40B4-BE49-F238E27FC236}">
                  <a16:creationId xmlns:a16="http://schemas.microsoft.com/office/drawing/2014/main" id="{2B324DED-004B-4D9E-B4E8-B84563624601}"/>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4;p32">
              <a:extLst>
                <a:ext uri="{FF2B5EF4-FFF2-40B4-BE49-F238E27FC236}">
                  <a16:creationId xmlns:a16="http://schemas.microsoft.com/office/drawing/2014/main" id="{52A54944-024B-4631-8F14-0291B914DE9C}"/>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5;p32">
              <a:extLst>
                <a:ext uri="{FF2B5EF4-FFF2-40B4-BE49-F238E27FC236}">
                  <a16:creationId xmlns:a16="http://schemas.microsoft.com/office/drawing/2014/main" id="{0BA1E64F-8228-4414-AE09-AB5DD6F678C9}"/>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6;p32">
              <a:extLst>
                <a:ext uri="{FF2B5EF4-FFF2-40B4-BE49-F238E27FC236}">
                  <a16:creationId xmlns:a16="http://schemas.microsoft.com/office/drawing/2014/main" id="{E47A5605-0349-462D-B7C2-EEE297DBF2E2}"/>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7;p32">
              <a:extLst>
                <a:ext uri="{FF2B5EF4-FFF2-40B4-BE49-F238E27FC236}">
                  <a16:creationId xmlns:a16="http://schemas.microsoft.com/office/drawing/2014/main" id="{F21031DA-8DBE-45F9-93AA-9CB6682214B4}"/>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68;p32">
              <a:extLst>
                <a:ext uri="{FF2B5EF4-FFF2-40B4-BE49-F238E27FC236}">
                  <a16:creationId xmlns:a16="http://schemas.microsoft.com/office/drawing/2014/main" id="{63AFD329-2F90-40CE-845D-398D4EBE9029}"/>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69;p32">
              <a:extLst>
                <a:ext uri="{FF2B5EF4-FFF2-40B4-BE49-F238E27FC236}">
                  <a16:creationId xmlns:a16="http://schemas.microsoft.com/office/drawing/2014/main" id="{FECA8034-E53B-4467-8C54-C386912E3409}"/>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70;p32">
              <a:extLst>
                <a:ext uri="{FF2B5EF4-FFF2-40B4-BE49-F238E27FC236}">
                  <a16:creationId xmlns:a16="http://schemas.microsoft.com/office/drawing/2014/main" id="{13097252-B24A-41D8-B204-2E971BC1AB56}"/>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71;p32">
              <a:extLst>
                <a:ext uri="{FF2B5EF4-FFF2-40B4-BE49-F238E27FC236}">
                  <a16:creationId xmlns:a16="http://schemas.microsoft.com/office/drawing/2014/main" id="{F65DB5A3-A8A4-4D72-9F86-3DDC46C2E9F5}"/>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72;p32">
              <a:extLst>
                <a:ext uri="{FF2B5EF4-FFF2-40B4-BE49-F238E27FC236}">
                  <a16:creationId xmlns:a16="http://schemas.microsoft.com/office/drawing/2014/main" id="{0B64DC1C-A9E0-49FD-9D34-710D2D95742D}"/>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73;p32">
              <a:extLst>
                <a:ext uri="{FF2B5EF4-FFF2-40B4-BE49-F238E27FC236}">
                  <a16:creationId xmlns:a16="http://schemas.microsoft.com/office/drawing/2014/main" id="{CEEBE8D2-2BEB-4B5E-8218-09545CBEB122}"/>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74;p32">
              <a:extLst>
                <a:ext uri="{FF2B5EF4-FFF2-40B4-BE49-F238E27FC236}">
                  <a16:creationId xmlns:a16="http://schemas.microsoft.com/office/drawing/2014/main" id="{E5097BDB-09CB-479E-B244-83AB4575DAC1}"/>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75;p32">
              <a:extLst>
                <a:ext uri="{FF2B5EF4-FFF2-40B4-BE49-F238E27FC236}">
                  <a16:creationId xmlns:a16="http://schemas.microsoft.com/office/drawing/2014/main" id="{B97CA92E-69B8-42B0-A25A-F078A59426DD}"/>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76;p32">
              <a:extLst>
                <a:ext uri="{FF2B5EF4-FFF2-40B4-BE49-F238E27FC236}">
                  <a16:creationId xmlns:a16="http://schemas.microsoft.com/office/drawing/2014/main" id="{52F87668-7804-4C8A-89B7-2710204727A9}"/>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77;p32">
              <a:extLst>
                <a:ext uri="{FF2B5EF4-FFF2-40B4-BE49-F238E27FC236}">
                  <a16:creationId xmlns:a16="http://schemas.microsoft.com/office/drawing/2014/main" id="{1E654897-5260-46D9-9C7F-83C0E4A939C5}"/>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78;p32">
              <a:extLst>
                <a:ext uri="{FF2B5EF4-FFF2-40B4-BE49-F238E27FC236}">
                  <a16:creationId xmlns:a16="http://schemas.microsoft.com/office/drawing/2014/main" id="{D3B10936-A20F-4C24-A3E9-1FC8F3D355C6}"/>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79;p32">
              <a:extLst>
                <a:ext uri="{FF2B5EF4-FFF2-40B4-BE49-F238E27FC236}">
                  <a16:creationId xmlns:a16="http://schemas.microsoft.com/office/drawing/2014/main" id="{66375D59-F445-4D0C-B1F7-24F43C8063F8}"/>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80;p32">
              <a:extLst>
                <a:ext uri="{FF2B5EF4-FFF2-40B4-BE49-F238E27FC236}">
                  <a16:creationId xmlns:a16="http://schemas.microsoft.com/office/drawing/2014/main" id="{A8D46490-7F02-4500-8D03-10DF4CEF9F1E}"/>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81;p32">
              <a:extLst>
                <a:ext uri="{FF2B5EF4-FFF2-40B4-BE49-F238E27FC236}">
                  <a16:creationId xmlns:a16="http://schemas.microsoft.com/office/drawing/2014/main" id="{ED0C1B0C-BCA1-482C-9EAF-B7B7C2C5354D}"/>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82;p32">
              <a:extLst>
                <a:ext uri="{FF2B5EF4-FFF2-40B4-BE49-F238E27FC236}">
                  <a16:creationId xmlns:a16="http://schemas.microsoft.com/office/drawing/2014/main" id="{0D0104A8-F3E6-40E5-8614-880246B8A919}"/>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83;p32">
              <a:extLst>
                <a:ext uri="{FF2B5EF4-FFF2-40B4-BE49-F238E27FC236}">
                  <a16:creationId xmlns:a16="http://schemas.microsoft.com/office/drawing/2014/main" id="{6ADABADB-AEB8-4528-A32D-6433B9221C82}"/>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84;p32">
              <a:extLst>
                <a:ext uri="{FF2B5EF4-FFF2-40B4-BE49-F238E27FC236}">
                  <a16:creationId xmlns:a16="http://schemas.microsoft.com/office/drawing/2014/main" id="{4FDC86EA-FE01-4CA1-A35C-7FA195F8C08E}"/>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85;p32">
              <a:extLst>
                <a:ext uri="{FF2B5EF4-FFF2-40B4-BE49-F238E27FC236}">
                  <a16:creationId xmlns:a16="http://schemas.microsoft.com/office/drawing/2014/main" id="{60AD5D6F-D654-4DF3-8FF2-F57F6D5FB8A1}"/>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86;p32">
              <a:extLst>
                <a:ext uri="{FF2B5EF4-FFF2-40B4-BE49-F238E27FC236}">
                  <a16:creationId xmlns:a16="http://schemas.microsoft.com/office/drawing/2014/main" id="{CB10A0D7-6E74-41CF-8865-4075914F2338}"/>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87;p32">
              <a:extLst>
                <a:ext uri="{FF2B5EF4-FFF2-40B4-BE49-F238E27FC236}">
                  <a16:creationId xmlns:a16="http://schemas.microsoft.com/office/drawing/2014/main" id="{463BE566-ACA5-4169-9E40-CD06BD73DE65}"/>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88;p32">
              <a:extLst>
                <a:ext uri="{FF2B5EF4-FFF2-40B4-BE49-F238E27FC236}">
                  <a16:creationId xmlns:a16="http://schemas.microsoft.com/office/drawing/2014/main" id="{0ACD3945-2642-42EB-82DC-98D52853FC70}"/>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89;p32">
              <a:extLst>
                <a:ext uri="{FF2B5EF4-FFF2-40B4-BE49-F238E27FC236}">
                  <a16:creationId xmlns:a16="http://schemas.microsoft.com/office/drawing/2014/main" id="{84F812DE-DCC3-405C-9B23-8414C2E0CF92}"/>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90;p32">
              <a:extLst>
                <a:ext uri="{FF2B5EF4-FFF2-40B4-BE49-F238E27FC236}">
                  <a16:creationId xmlns:a16="http://schemas.microsoft.com/office/drawing/2014/main" id="{8DB43115-CC98-4DC6-8EE1-58DE27586E12}"/>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91;p32">
              <a:extLst>
                <a:ext uri="{FF2B5EF4-FFF2-40B4-BE49-F238E27FC236}">
                  <a16:creationId xmlns:a16="http://schemas.microsoft.com/office/drawing/2014/main" id="{02F16C2C-98DE-4980-8925-1761BF45493F}"/>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92;p32">
              <a:extLst>
                <a:ext uri="{FF2B5EF4-FFF2-40B4-BE49-F238E27FC236}">
                  <a16:creationId xmlns:a16="http://schemas.microsoft.com/office/drawing/2014/main" id="{5B52DFCD-9797-4A04-9882-BB79C4BB7C27}"/>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93;p32">
              <a:extLst>
                <a:ext uri="{FF2B5EF4-FFF2-40B4-BE49-F238E27FC236}">
                  <a16:creationId xmlns:a16="http://schemas.microsoft.com/office/drawing/2014/main" id="{3E1E0068-4318-43C4-8BD2-C91DEF38ED4B}"/>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94;p32">
              <a:extLst>
                <a:ext uri="{FF2B5EF4-FFF2-40B4-BE49-F238E27FC236}">
                  <a16:creationId xmlns:a16="http://schemas.microsoft.com/office/drawing/2014/main" id="{8EC7E1E7-457E-4F9E-8A4B-FDDEEA2946D6}"/>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95;p32">
              <a:extLst>
                <a:ext uri="{FF2B5EF4-FFF2-40B4-BE49-F238E27FC236}">
                  <a16:creationId xmlns:a16="http://schemas.microsoft.com/office/drawing/2014/main" id="{06BBB344-0CB8-4EDD-855C-74297F1DAB27}"/>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96;p32">
              <a:extLst>
                <a:ext uri="{FF2B5EF4-FFF2-40B4-BE49-F238E27FC236}">
                  <a16:creationId xmlns:a16="http://schemas.microsoft.com/office/drawing/2014/main" id="{D49FB251-C98D-4782-8352-02EA8DC056E8}"/>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97;p32">
              <a:extLst>
                <a:ext uri="{FF2B5EF4-FFF2-40B4-BE49-F238E27FC236}">
                  <a16:creationId xmlns:a16="http://schemas.microsoft.com/office/drawing/2014/main" id="{3BF6867A-730B-47CE-B35C-6673FCB932A1}"/>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98;p32">
              <a:extLst>
                <a:ext uri="{FF2B5EF4-FFF2-40B4-BE49-F238E27FC236}">
                  <a16:creationId xmlns:a16="http://schemas.microsoft.com/office/drawing/2014/main" id="{157BE136-7006-439E-9614-8B544668A877}"/>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99;p32">
              <a:extLst>
                <a:ext uri="{FF2B5EF4-FFF2-40B4-BE49-F238E27FC236}">
                  <a16:creationId xmlns:a16="http://schemas.microsoft.com/office/drawing/2014/main" id="{B4BB68FF-14A9-46FE-B33F-0FA2258CAC4A}"/>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00;p32">
              <a:extLst>
                <a:ext uri="{FF2B5EF4-FFF2-40B4-BE49-F238E27FC236}">
                  <a16:creationId xmlns:a16="http://schemas.microsoft.com/office/drawing/2014/main" id="{7CC26D24-C387-4330-B022-E6057106B0D2}"/>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01;p32">
              <a:extLst>
                <a:ext uri="{FF2B5EF4-FFF2-40B4-BE49-F238E27FC236}">
                  <a16:creationId xmlns:a16="http://schemas.microsoft.com/office/drawing/2014/main" id="{F82FEA2E-7CF9-4809-B026-CB13F6ED5808}"/>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02;p32">
              <a:extLst>
                <a:ext uri="{FF2B5EF4-FFF2-40B4-BE49-F238E27FC236}">
                  <a16:creationId xmlns:a16="http://schemas.microsoft.com/office/drawing/2014/main" id="{E174EBAB-F9E2-4FDC-A2AD-146936E03DF6}"/>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03;p32">
              <a:extLst>
                <a:ext uri="{FF2B5EF4-FFF2-40B4-BE49-F238E27FC236}">
                  <a16:creationId xmlns:a16="http://schemas.microsoft.com/office/drawing/2014/main" id="{A85E6363-E1F7-45EB-B6C4-41153EEBDFC6}"/>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04;p32">
              <a:extLst>
                <a:ext uri="{FF2B5EF4-FFF2-40B4-BE49-F238E27FC236}">
                  <a16:creationId xmlns:a16="http://schemas.microsoft.com/office/drawing/2014/main" id="{0A48B088-302A-4EFF-92C2-D0A8731BB4F2}"/>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05;p32">
              <a:extLst>
                <a:ext uri="{FF2B5EF4-FFF2-40B4-BE49-F238E27FC236}">
                  <a16:creationId xmlns:a16="http://schemas.microsoft.com/office/drawing/2014/main" id="{C7ED7878-98CE-445E-9687-D4AF75C1A0EF}"/>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06;p32">
              <a:extLst>
                <a:ext uri="{FF2B5EF4-FFF2-40B4-BE49-F238E27FC236}">
                  <a16:creationId xmlns:a16="http://schemas.microsoft.com/office/drawing/2014/main" id="{B3A4747F-009F-4A2E-8578-CDE346677F07}"/>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07;p32">
              <a:extLst>
                <a:ext uri="{FF2B5EF4-FFF2-40B4-BE49-F238E27FC236}">
                  <a16:creationId xmlns:a16="http://schemas.microsoft.com/office/drawing/2014/main" id="{F7E64743-BE20-46E1-B788-3CA988A1B2B0}"/>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08;p32">
              <a:extLst>
                <a:ext uri="{FF2B5EF4-FFF2-40B4-BE49-F238E27FC236}">
                  <a16:creationId xmlns:a16="http://schemas.microsoft.com/office/drawing/2014/main" id="{45706F1F-D6B6-4CDC-9E1B-8F393045ABDF}"/>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09;p32">
              <a:extLst>
                <a:ext uri="{FF2B5EF4-FFF2-40B4-BE49-F238E27FC236}">
                  <a16:creationId xmlns:a16="http://schemas.microsoft.com/office/drawing/2014/main" id="{360D9A01-27B5-4DD6-85F2-AA2A4E967331}"/>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10;p32">
              <a:extLst>
                <a:ext uri="{FF2B5EF4-FFF2-40B4-BE49-F238E27FC236}">
                  <a16:creationId xmlns:a16="http://schemas.microsoft.com/office/drawing/2014/main" id="{383A82B5-C176-41B8-A779-80C3FB0BCAE9}"/>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11;p32">
              <a:extLst>
                <a:ext uri="{FF2B5EF4-FFF2-40B4-BE49-F238E27FC236}">
                  <a16:creationId xmlns:a16="http://schemas.microsoft.com/office/drawing/2014/main" id="{856B02B6-6F85-456B-A4F2-C159597B527B}"/>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12;p32">
              <a:extLst>
                <a:ext uri="{FF2B5EF4-FFF2-40B4-BE49-F238E27FC236}">
                  <a16:creationId xmlns:a16="http://schemas.microsoft.com/office/drawing/2014/main" id="{218E2833-2F76-4AD3-BE34-7A625C655A12}"/>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13;p32">
              <a:extLst>
                <a:ext uri="{FF2B5EF4-FFF2-40B4-BE49-F238E27FC236}">
                  <a16:creationId xmlns:a16="http://schemas.microsoft.com/office/drawing/2014/main" id="{6CA955CE-4B9D-43E8-BDA6-EC4D26487D16}"/>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14;p32">
              <a:extLst>
                <a:ext uri="{FF2B5EF4-FFF2-40B4-BE49-F238E27FC236}">
                  <a16:creationId xmlns:a16="http://schemas.microsoft.com/office/drawing/2014/main" id="{90834940-535F-4CC6-AEE2-2039948A7B3D}"/>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15;p32">
              <a:extLst>
                <a:ext uri="{FF2B5EF4-FFF2-40B4-BE49-F238E27FC236}">
                  <a16:creationId xmlns:a16="http://schemas.microsoft.com/office/drawing/2014/main" id="{E5A932BB-E416-41CD-B6B1-6EA7C604159D}"/>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16;p32">
              <a:extLst>
                <a:ext uri="{FF2B5EF4-FFF2-40B4-BE49-F238E27FC236}">
                  <a16:creationId xmlns:a16="http://schemas.microsoft.com/office/drawing/2014/main" id="{48A6CBCB-DD17-49FD-8C32-57EE5B0905CF}"/>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17;p32">
              <a:extLst>
                <a:ext uri="{FF2B5EF4-FFF2-40B4-BE49-F238E27FC236}">
                  <a16:creationId xmlns:a16="http://schemas.microsoft.com/office/drawing/2014/main" id="{5D9B51B1-FAF2-4779-AA3E-05691B43F7E4}"/>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18;p32">
              <a:extLst>
                <a:ext uri="{FF2B5EF4-FFF2-40B4-BE49-F238E27FC236}">
                  <a16:creationId xmlns:a16="http://schemas.microsoft.com/office/drawing/2014/main" id="{3A64BF84-C9D9-47E9-9637-C7411052ABD4}"/>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19;p32">
              <a:extLst>
                <a:ext uri="{FF2B5EF4-FFF2-40B4-BE49-F238E27FC236}">
                  <a16:creationId xmlns:a16="http://schemas.microsoft.com/office/drawing/2014/main" id="{1C01913C-DB19-4DD4-876D-AB24AB2B0BD6}"/>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20;p32">
              <a:extLst>
                <a:ext uri="{FF2B5EF4-FFF2-40B4-BE49-F238E27FC236}">
                  <a16:creationId xmlns:a16="http://schemas.microsoft.com/office/drawing/2014/main" id="{9F976440-D4D3-4A86-BD06-6A27006F3170}"/>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21;p32">
              <a:extLst>
                <a:ext uri="{FF2B5EF4-FFF2-40B4-BE49-F238E27FC236}">
                  <a16:creationId xmlns:a16="http://schemas.microsoft.com/office/drawing/2014/main" id="{46CC0F09-F460-45BE-A984-402093413C81}"/>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22;p32">
              <a:extLst>
                <a:ext uri="{FF2B5EF4-FFF2-40B4-BE49-F238E27FC236}">
                  <a16:creationId xmlns:a16="http://schemas.microsoft.com/office/drawing/2014/main" id="{8461B00F-04BD-4F5E-88E1-FAAFF77494CB}"/>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23;p32">
              <a:extLst>
                <a:ext uri="{FF2B5EF4-FFF2-40B4-BE49-F238E27FC236}">
                  <a16:creationId xmlns:a16="http://schemas.microsoft.com/office/drawing/2014/main" id="{B33E247D-FF22-496B-B154-F39D808F3313}"/>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24;p32">
              <a:extLst>
                <a:ext uri="{FF2B5EF4-FFF2-40B4-BE49-F238E27FC236}">
                  <a16:creationId xmlns:a16="http://schemas.microsoft.com/office/drawing/2014/main" id="{A911F8C8-B990-452E-AD63-C57A1524AF10}"/>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25;p32">
              <a:extLst>
                <a:ext uri="{FF2B5EF4-FFF2-40B4-BE49-F238E27FC236}">
                  <a16:creationId xmlns:a16="http://schemas.microsoft.com/office/drawing/2014/main" id="{0C0D21D6-A025-4C21-B3F0-796007899079}"/>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26;p32">
              <a:extLst>
                <a:ext uri="{FF2B5EF4-FFF2-40B4-BE49-F238E27FC236}">
                  <a16:creationId xmlns:a16="http://schemas.microsoft.com/office/drawing/2014/main" id="{FA723FB1-2561-4335-BC9A-0D4583573A60}"/>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27;p32">
              <a:extLst>
                <a:ext uri="{FF2B5EF4-FFF2-40B4-BE49-F238E27FC236}">
                  <a16:creationId xmlns:a16="http://schemas.microsoft.com/office/drawing/2014/main" id="{570BE985-2DFA-44E7-B2A0-629B4C2ABF14}"/>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28;p32">
              <a:extLst>
                <a:ext uri="{FF2B5EF4-FFF2-40B4-BE49-F238E27FC236}">
                  <a16:creationId xmlns:a16="http://schemas.microsoft.com/office/drawing/2014/main" id="{D27F95AC-E75C-4757-BB0D-DDE44AFAD224}"/>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29;p32">
              <a:extLst>
                <a:ext uri="{FF2B5EF4-FFF2-40B4-BE49-F238E27FC236}">
                  <a16:creationId xmlns:a16="http://schemas.microsoft.com/office/drawing/2014/main" id="{5C4FC8DE-B243-40C9-AAFB-024045DC4BBD}"/>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30;p32">
              <a:extLst>
                <a:ext uri="{FF2B5EF4-FFF2-40B4-BE49-F238E27FC236}">
                  <a16:creationId xmlns:a16="http://schemas.microsoft.com/office/drawing/2014/main" id="{7455BC75-37C9-4F42-B73C-05FD285B3BA6}"/>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31;p32">
              <a:extLst>
                <a:ext uri="{FF2B5EF4-FFF2-40B4-BE49-F238E27FC236}">
                  <a16:creationId xmlns:a16="http://schemas.microsoft.com/office/drawing/2014/main" id="{96144436-9762-49C9-803A-0159B3D504DF}"/>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32;p32">
              <a:extLst>
                <a:ext uri="{FF2B5EF4-FFF2-40B4-BE49-F238E27FC236}">
                  <a16:creationId xmlns:a16="http://schemas.microsoft.com/office/drawing/2014/main" id="{87DC7366-BF8A-4ABB-A2E6-E7088CCF158C}"/>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33;p32">
              <a:extLst>
                <a:ext uri="{FF2B5EF4-FFF2-40B4-BE49-F238E27FC236}">
                  <a16:creationId xmlns:a16="http://schemas.microsoft.com/office/drawing/2014/main" id="{924D27E7-BC1E-4989-AA29-D58E027B473C}"/>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34;p32">
              <a:extLst>
                <a:ext uri="{FF2B5EF4-FFF2-40B4-BE49-F238E27FC236}">
                  <a16:creationId xmlns:a16="http://schemas.microsoft.com/office/drawing/2014/main" id="{09D62386-95E6-4412-91F9-47B0FBD96ADB}"/>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35;p32">
              <a:extLst>
                <a:ext uri="{FF2B5EF4-FFF2-40B4-BE49-F238E27FC236}">
                  <a16:creationId xmlns:a16="http://schemas.microsoft.com/office/drawing/2014/main" id="{1109A299-647A-4FD3-8843-E8B1037FE75C}"/>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36;p32">
              <a:extLst>
                <a:ext uri="{FF2B5EF4-FFF2-40B4-BE49-F238E27FC236}">
                  <a16:creationId xmlns:a16="http://schemas.microsoft.com/office/drawing/2014/main" id="{85D967C6-4F08-444A-94A3-E9199ED8D060}"/>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37;p32">
              <a:extLst>
                <a:ext uri="{FF2B5EF4-FFF2-40B4-BE49-F238E27FC236}">
                  <a16:creationId xmlns:a16="http://schemas.microsoft.com/office/drawing/2014/main" id="{65F22DE8-ABB6-414D-8877-1381CE7F7AA6}"/>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38;p32">
              <a:extLst>
                <a:ext uri="{FF2B5EF4-FFF2-40B4-BE49-F238E27FC236}">
                  <a16:creationId xmlns:a16="http://schemas.microsoft.com/office/drawing/2014/main" id="{C9A1D013-ADBC-463F-8BB7-61FF0E19D25A}"/>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39;p32">
              <a:extLst>
                <a:ext uri="{FF2B5EF4-FFF2-40B4-BE49-F238E27FC236}">
                  <a16:creationId xmlns:a16="http://schemas.microsoft.com/office/drawing/2014/main" id="{5875B67F-0584-452B-B354-2A7CF483E99C}"/>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0;p32">
              <a:extLst>
                <a:ext uri="{FF2B5EF4-FFF2-40B4-BE49-F238E27FC236}">
                  <a16:creationId xmlns:a16="http://schemas.microsoft.com/office/drawing/2014/main" id="{C270F510-5659-4489-92CC-663918DA06BE}"/>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1;p32">
              <a:extLst>
                <a:ext uri="{FF2B5EF4-FFF2-40B4-BE49-F238E27FC236}">
                  <a16:creationId xmlns:a16="http://schemas.microsoft.com/office/drawing/2014/main" id="{8165A7E1-7121-4F7B-B71A-A2A69E04806C}"/>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42;p32">
              <a:extLst>
                <a:ext uri="{FF2B5EF4-FFF2-40B4-BE49-F238E27FC236}">
                  <a16:creationId xmlns:a16="http://schemas.microsoft.com/office/drawing/2014/main" id="{117F2941-4F6E-428D-AA09-B298334F02E6}"/>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43;p32">
              <a:extLst>
                <a:ext uri="{FF2B5EF4-FFF2-40B4-BE49-F238E27FC236}">
                  <a16:creationId xmlns:a16="http://schemas.microsoft.com/office/drawing/2014/main" id="{5AD1AED3-FE6C-437E-8344-86991817EC3E}"/>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44;p32">
              <a:extLst>
                <a:ext uri="{FF2B5EF4-FFF2-40B4-BE49-F238E27FC236}">
                  <a16:creationId xmlns:a16="http://schemas.microsoft.com/office/drawing/2014/main" id="{5B2157D2-D595-46ED-A66A-90611D45FAAC}"/>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45;p32">
              <a:extLst>
                <a:ext uri="{FF2B5EF4-FFF2-40B4-BE49-F238E27FC236}">
                  <a16:creationId xmlns:a16="http://schemas.microsoft.com/office/drawing/2014/main" id="{CCC58E46-5E7D-457A-8CBC-888C113EDE23}"/>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6;p32">
              <a:extLst>
                <a:ext uri="{FF2B5EF4-FFF2-40B4-BE49-F238E27FC236}">
                  <a16:creationId xmlns:a16="http://schemas.microsoft.com/office/drawing/2014/main" id="{1E10EFC5-6B79-43ED-9D54-62C2FF40CFF4}"/>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47;p32">
              <a:extLst>
                <a:ext uri="{FF2B5EF4-FFF2-40B4-BE49-F238E27FC236}">
                  <a16:creationId xmlns:a16="http://schemas.microsoft.com/office/drawing/2014/main" id="{0E50E55B-AF24-476A-BF5F-2A23E1A0D40D}"/>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48;p32">
              <a:extLst>
                <a:ext uri="{FF2B5EF4-FFF2-40B4-BE49-F238E27FC236}">
                  <a16:creationId xmlns:a16="http://schemas.microsoft.com/office/drawing/2014/main" id="{713EE33E-C51B-4A58-B3BD-C8C0BEB281E9}"/>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49;p32">
              <a:extLst>
                <a:ext uri="{FF2B5EF4-FFF2-40B4-BE49-F238E27FC236}">
                  <a16:creationId xmlns:a16="http://schemas.microsoft.com/office/drawing/2014/main" id="{72874905-3D48-467A-98C3-5A882D8CEA1C}"/>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0;p32">
              <a:extLst>
                <a:ext uri="{FF2B5EF4-FFF2-40B4-BE49-F238E27FC236}">
                  <a16:creationId xmlns:a16="http://schemas.microsoft.com/office/drawing/2014/main" id="{5D848990-7F2C-4006-B5B1-950929D02819}"/>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1;p32">
              <a:extLst>
                <a:ext uri="{FF2B5EF4-FFF2-40B4-BE49-F238E27FC236}">
                  <a16:creationId xmlns:a16="http://schemas.microsoft.com/office/drawing/2014/main" id="{76B4D4B7-6663-42B7-A765-82705B1E7181}"/>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52;p32">
              <a:extLst>
                <a:ext uri="{FF2B5EF4-FFF2-40B4-BE49-F238E27FC236}">
                  <a16:creationId xmlns:a16="http://schemas.microsoft.com/office/drawing/2014/main" id="{865DDA29-32B9-4CC1-80EC-A2CE0F4B91C7}"/>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53;p32">
              <a:extLst>
                <a:ext uri="{FF2B5EF4-FFF2-40B4-BE49-F238E27FC236}">
                  <a16:creationId xmlns:a16="http://schemas.microsoft.com/office/drawing/2014/main" id="{FD89AEDC-22D0-4EE0-8A6F-C6A32AA6AB15}"/>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54;p32">
              <a:extLst>
                <a:ext uri="{FF2B5EF4-FFF2-40B4-BE49-F238E27FC236}">
                  <a16:creationId xmlns:a16="http://schemas.microsoft.com/office/drawing/2014/main" id="{B03C541E-8197-42F4-AFB8-BC00D77C81AC}"/>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55;p32">
              <a:extLst>
                <a:ext uri="{FF2B5EF4-FFF2-40B4-BE49-F238E27FC236}">
                  <a16:creationId xmlns:a16="http://schemas.microsoft.com/office/drawing/2014/main" id="{AAE0804B-5286-4C93-8948-1EAD2D88C1E4}"/>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56;p32">
              <a:extLst>
                <a:ext uri="{FF2B5EF4-FFF2-40B4-BE49-F238E27FC236}">
                  <a16:creationId xmlns:a16="http://schemas.microsoft.com/office/drawing/2014/main" id="{D93EA563-F5BC-485F-B96B-CD39AB00C7EA}"/>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57;p32">
              <a:extLst>
                <a:ext uri="{FF2B5EF4-FFF2-40B4-BE49-F238E27FC236}">
                  <a16:creationId xmlns:a16="http://schemas.microsoft.com/office/drawing/2014/main" id="{5837344F-0F9E-48D5-B690-F588450713D1}"/>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58;p32">
              <a:extLst>
                <a:ext uri="{FF2B5EF4-FFF2-40B4-BE49-F238E27FC236}">
                  <a16:creationId xmlns:a16="http://schemas.microsoft.com/office/drawing/2014/main" id="{38EE2CD3-9253-49D7-8EB6-3040D9E1188D}"/>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59;p32">
              <a:extLst>
                <a:ext uri="{FF2B5EF4-FFF2-40B4-BE49-F238E27FC236}">
                  <a16:creationId xmlns:a16="http://schemas.microsoft.com/office/drawing/2014/main" id="{0A733520-0CF1-47C0-822E-1C768BF103A9}"/>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60;p32">
              <a:extLst>
                <a:ext uri="{FF2B5EF4-FFF2-40B4-BE49-F238E27FC236}">
                  <a16:creationId xmlns:a16="http://schemas.microsoft.com/office/drawing/2014/main" id="{8FEB9AAB-1AC1-4FF9-95B0-41982B7F64A6}"/>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1;p32">
              <a:extLst>
                <a:ext uri="{FF2B5EF4-FFF2-40B4-BE49-F238E27FC236}">
                  <a16:creationId xmlns:a16="http://schemas.microsoft.com/office/drawing/2014/main" id="{EFDC8869-7CF9-48A0-9736-8B56CD836008}"/>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62;p32">
              <a:extLst>
                <a:ext uri="{FF2B5EF4-FFF2-40B4-BE49-F238E27FC236}">
                  <a16:creationId xmlns:a16="http://schemas.microsoft.com/office/drawing/2014/main" id="{DBDDDA81-9D4A-4A13-B8C3-4CD6C6825C0C}"/>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63;p32">
              <a:extLst>
                <a:ext uri="{FF2B5EF4-FFF2-40B4-BE49-F238E27FC236}">
                  <a16:creationId xmlns:a16="http://schemas.microsoft.com/office/drawing/2014/main" id="{8D06701D-522E-433A-9298-B74010C1811A}"/>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64;p32">
              <a:extLst>
                <a:ext uri="{FF2B5EF4-FFF2-40B4-BE49-F238E27FC236}">
                  <a16:creationId xmlns:a16="http://schemas.microsoft.com/office/drawing/2014/main" id="{5894B50F-347E-4BAC-94CA-3A1FBFB26A32}"/>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65;p32">
              <a:extLst>
                <a:ext uri="{FF2B5EF4-FFF2-40B4-BE49-F238E27FC236}">
                  <a16:creationId xmlns:a16="http://schemas.microsoft.com/office/drawing/2014/main" id="{C44461E6-1080-424C-8900-45EB498AECC0}"/>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66;p32">
              <a:extLst>
                <a:ext uri="{FF2B5EF4-FFF2-40B4-BE49-F238E27FC236}">
                  <a16:creationId xmlns:a16="http://schemas.microsoft.com/office/drawing/2014/main" id="{76781844-501B-4C8D-8019-F949401CC60D}"/>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67;p32">
              <a:extLst>
                <a:ext uri="{FF2B5EF4-FFF2-40B4-BE49-F238E27FC236}">
                  <a16:creationId xmlns:a16="http://schemas.microsoft.com/office/drawing/2014/main" id="{74161B84-289B-4455-8E5D-6417550D580B}"/>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68;p32">
              <a:extLst>
                <a:ext uri="{FF2B5EF4-FFF2-40B4-BE49-F238E27FC236}">
                  <a16:creationId xmlns:a16="http://schemas.microsoft.com/office/drawing/2014/main" id="{B065B6D2-F4A0-49C6-AFE7-3D21AE602BD7}"/>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69;p32">
              <a:extLst>
                <a:ext uri="{FF2B5EF4-FFF2-40B4-BE49-F238E27FC236}">
                  <a16:creationId xmlns:a16="http://schemas.microsoft.com/office/drawing/2014/main" id="{0E67B5AE-C878-4830-BC9C-023BA3412E1F}"/>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70;p32">
              <a:extLst>
                <a:ext uri="{FF2B5EF4-FFF2-40B4-BE49-F238E27FC236}">
                  <a16:creationId xmlns:a16="http://schemas.microsoft.com/office/drawing/2014/main" id="{32CCF79B-40CD-4F93-8974-92FD1F2E8C39}"/>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71;p32">
              <a:extLst>
                <a:ext uri="{FF2B5EF4-FFF2-40B4-BE49-F238E27FC236}">
                  <a16:creationId xmlns:a16="http://schemas.microsoft.com/office/drawing/2014/main" id="{01B94AE1-13BB-48AC-BA99-B99D7C7B6E3B}"/>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72;p32">
              <a:extLst>
                <a:ext uri="{FF2B5EF4-FFF2-40B4-BE49-F238E27FC236}">
                  <a16:creationId xmlns:a16="http://schemas.microsoft.com/office/drawing/2014/main" id="{FCE19E05-F2BE-4035-968B-6A45F6076222}"/>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73;p32">
              <a:extLst>
                <a:ext uri="{FF2B5EF4-FFF2-40B4-BE49-F238E27FC236}">
                  <a16:creationId xmlns:a16="http://schemas.microsoft.com/office/drawing/2014/main" id="{B3604CB7-E07E-4A79-B21D-96DB4A20B01A}"/>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74;p32">
              <a:extLst>
                <a:ext uri="{FF2B5EF4-FFF2-40B4-BE49-F238E27FC236}">
                  <a16:creationId xmlns:a16="http://schemas.microsoft.com/office/drawing/2014/main" id="{1CF56641-7F10-44DC-85A0-3FD7F2917177}"/>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75;p32">
              <a:extLst>
                <a:ext uri="{FF2B5EF4-FFF2-40B4-BE49-F238E27FC236}">
                  <a16:creationId xmlns:a16="http://schemas.microsoft.com/office/drawing/2014/main" id="{98D09EDC-7F31-4DC1-85AC-81C1BBEAB15A}"/>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76;p32">
              <a:extLst>
                <a:ext uri="{FF2B5EF4-FFF2-40B4-BE49-F238E27FC236}">
                  <a16:creationId xmlns:a16="http://schemas.microsoft.com/office/drawing/2014/main" id="{8C36E66F-6494-4CB2-B0BC-752686817606}"/>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77;p32">
              <a:extLst>
                <a:ext uri="{FF2B5EF4-FFF2-40B4-BE49-F238E27FC236}">
                  <a16:creationId xmlns:a16="http://schemas.microsoft.com/office/drawing/2014/main" id="{62C6E708-6230-485A-A4A6-C3A6DD651FEA}"/>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78;p32">
              <a:extLst>
                <a:ext uri="{FF2B5EF4-FFF2-40B4-BE49-F238E27FC236}">
                  <a16:creationId xmlns:a16="http://schemas.microsoft.com/office/drawing/2014/main" id="{29355B25-7C76-4831-87E4-3F232786C452}"/>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79;p32">
              <a:extLst>
                <a:ext uri="{FF2B5EF4-FFF2-40B4-BE49-F238E27FC236}">
                  <a16:creationId xmlns:a16="http://schemas.microsoft.com/office/drawing/2014/main" id="{C8A41F75-47BD-4D0B-976C-9197324F1621}"/>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80;p32">
              <a:extLst>
                <a:ext uri="{FF2B5EF4-FFF2-40B4-BE49-F238E27FC236}">
                  <a16:creationId xmlns:a16="http://schemas.microsoft.com/office/drawing/2014/main" id="{2F825DD1-0495-4702-A106-8A0CEA86A636}"/>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81;p32">
              <a:extLst>
                <a:ext uri="{FF2B5EF4-FFF2-40B4-BE49-F238E27FC236}">
                  <a16:creationId xmlns:a16="http://schemas.microsoft.com/office/drawing/2014/main" id="{D0BDC729-522B-4D3D-8280-45925FA9DFC4}"/>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82;p32">
              <a:extLst>
                <a:ext uri="{FF2B5EF4-FFF2-40B4-BE49-F238E27FC236}">
                  <a16:creationId xmlns:a16="http://schemas.microsoft.com/office/drawing/2014/main" id="{17EBA9F6-651D-46D8-8A45-DF73ED527C7F}"/>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83;p32">
              <a:extLst>
                <a:ext uri="{FF2B5EF4-FFF2-40B4-BE49-F238E27FC236}">
                  <a16:creationId xmlns:a16="http://schemas.microsoft.com/office/drawing/2014/main" id="{5F73CF27-1816-4FD4-A537-84C0878BC053}"/>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84;p32">
              <a:extLst>
                <a:ext uri="{FF2B5EF4-FFF2-40B4-BE49-F238E27FC236}">
                  <a16:creationId xmlns:a16="http://schemas.microsoft.com/office/drawing/2014/main" id="{38C64731-637D-4FC2-8C2C-5B22AC98C13C}"/>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85;p32">
              <a:extLst>
                <a:ext uri="{FF2B5EF4-FFF2-40B4-BE49-F238E27FC236}">
                  <a16:creationId xmlns:a16="http://schemas.microsoft.com/office/drawing/2014/main" id="{F5C90BAB-6EC6-4434-9A56-D90EC252E9B4}"/>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86;p32">
              <a:extLst>
                <a:ext uri="{FF2B5EF4-FFF2-40B4-BE49-F238E27FC236}">
                  <a16:creationId xmlns:a16="http://schemas.microsoft.com/office/drawing/2014/main" id="{2B91DAA0-E65A-4FBD-9691-19659CC44DEF}"/>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87;p32">
              <a:extLst>
                <a:ext uri="{FF2B5EF4-FFF2-40B4-BE49-F238E27FC236}">
                  <a16:creationId xmlns:a16="http://schemas.microsoft.com/office/drawing/2014/main" id="{98CE9214-BFBD-4EB7-AC86-47FCC097B1F3}"/>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88;p32">
              <a:extLst>
                <a:ext uri="{FF2B5EF4-FFF2-40B4-BE49-F238E27FC236}">
                  <a16:creationId xmlns:a16="http://schemas.microsoft.com/office/drawing/2014/main" id="{3D74A672-13FE-403B-A8DE-348E6862370E}"/>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89;p32">
              <a:extLst>
                <a:ext uri="{FF2B5EF4-FFF2-40B4-BE49-F238E27FC236}">
                  <a16:creationId xmlns:a16="http://schemas.microsoft.com/office/drawing/2014/main" id="{BF69660C-B91B-4898-9610-44982A8E9136}"/>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90;p32">
              <a:extLst>
                <a:ext uri="{FF2B5EF4-FFF2-40B4-BE49-F238E27FC236}">
                  <a16:creationId xmlns:a16="http://schemas.microsoft.com/office/drawing/2014/main" id="{BB36E1EA-13C4-49EA-AA8A-44899CAC5CB2}"/>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91;p32">
              <a:extLst>
                <a:ext uri="{FF2B5EF4-FFF2-40B4-BE49-F238E27FC236}">
                  <a16:creationId xmlns:a16="http://schemas.microsoft.com/office/drawing/2014/main" id="{21004DC2-241C-4810-90D9-A47608206419}"/>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92;p32">
              <a:extLst>
                <a:ext uri="{FF2B5EF4-FFF2-40B4-BE49-F238E27FC236}">
                  <a16:creationId xmlns:a16="http://schemas.microsoft.com/office/drawing/2014/main" id="{262ADB2F-A201-46DA-BB4B-28CEDAA4CED1}"/>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93;p32">
              <a:extLst>
                <a:ext uri="{FF2B5EF4-FFF2-40B4-BE49-F238E27FC236}">
                  <a16:creationId xmlns:a16="http://schemas.microsoft.com/office/drawing/2014/main" id="{270727B2-3EF9-4CDA-9793-B58BEB39086B}"/>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94;p32">
              <a:extLst>
                <a:ext uri="{FF2B5EF4-FFF2-40B4-BE49-F238E27FC236}">
                  <a16:creationId xmlns:a16="http://schemas.microsoft.com/office/drawing/2014/main" id="{AE9FE8CD-B84F-454D-AF49-355770109647}"/>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95;p32">
              <a:extLst>
                <a:ext uri="{FF2B5EF4-FFF2-40B4-BE49-F238E27FC236}">
                  <a16:creationId xmlns:a16="http://schemas.microsoft.com/office/drawing/2014/main" id="{FD263D32-7A6B-4762-89CD-7F3E5747635F}"/>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96;p32">
              <a:extLst>
                <a:ext uri="{FF2B5EF4-FFF2-40B4-BE49-F238E27FC236}">
                  <a16:creationId xmlns:a16="http://schemas.microsoft.com/office/drawing/2014/main" id="{7B880FD6-67F3-4FA9-A68A-0BC2A3A59C52}"/>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97;p32">
              <a:extLst>
                <a:ext uri="{FF2B5EF4-FFF2-40B4-BE49-F238E27FC236}">
                  <a16:creationId xmlns:a16="http://schemas.microsoft.com/office/drawing/2014/main" id="{69D23538-64B9-491F-B457-8238A5F0F907}"/>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98;p32">
              <a:extLst>
                <a:ext uri="{FF2B5EF4-FFF2-40B4-BE49-F238E27FC236}">
                  <a16:creationId xmlns:a16="http://schemas.microsoft.com/office/drawing/2014/main" id="{BCFEBFE6-95A2-4BCF-BFCD-9776D73C7EA6}"/>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99;p32">
              <a:extLst>
                <a:ext uri="{FF2B5EF4-FFF2-40B4-BE49-F238E27FC236}">
                  <a16:creationId xmlns:a16="http://schemas.microsoft.com/office/drawing/2014/main" id="{D3AE38B9-5EC3-45F8-A710-212F9A1A44EA}"/>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00;p32">
              <a:extLst>
                <a:ext uri="{FF2B5EF4-FFF2-40B4-BE49-F238E27FC236}">
                  <a16:creationId xmlns:a16="http://schemas.microsoft.com/office/drawing/2014/main" id="{609B89CE-A50A-4D8F-8B5B-4BA009EA2CDE}"/>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01;p32">
              <a:extLst>
                <a:ext uri="{FF2B5EF4-FFF2-40B4-BE49-F238E27FC236}">
                  <a16:creationId xmlns:a16="http://schemas.microsoft.com/office/drawing/2014/main" id="{0D152CC0-90B5-4F0B-98AF-747F70AB3EB0}"/>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02;p32">
              <a:extLst>
                <a:ext uri="{FF2B5EF4-FFF2-40B4-BE49-F238E27FC236}">
                  <a16:creationId xmlns:a16="http://schemas.microsoft.com/office/drawing/2014/main" id="{6D17BAD7-711C-4039-8172-3AD0C2DC8FB2}"/>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03;p32">
              <a:extLst>
                <a:ext uri="{FF2B5EF4-FFF2-40B4-BE49-F238E27FC236}">
                  <a16:creationId xmlns:a16="http://schemas.microsoft.com/office/drawing/2014/main" id="{CDC0D2CF-743D-45F0-BADB-2C4B3487C836}"/>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04;p32">
              <a:extLst>
                <a:ext uri="{FF2B5EF4-FFF2-40B4-BE49-F238E27FC236}">
                  <a16:creationId xmlns:a16="http://schemas.microsoft.com/office/drawing/2014/main" id="{174BFF6B-A269-45D0-9161-ADEBD2394778}"/>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05;p32">
              <a:extLst>
                <a:ext uri="{FF2B5EF4-FFF2-40B4-BE49-F238E27FC236}">
                  <a16:creationId xmlns:a16="http://schemas.microsoft.com/office/drawing/2014/main" id="{6037B119-F633-479B-9F92-9E43B7B7CEC9}"/>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06;p32">
              <a:extLst>
                <a:ext uri="{FF2B5EF4-FFF2-40B4-BE49-F238E27FC236}">
                  <a16:creationId xmlns:a16="http://schemas.microsoft.com/office/drawing/2014/main" id="{10D84F09-24D1-4A09-856E-0DB1C1499D68}"/>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07;p32">
              <a:extLst>
                <a:ext uri="{FF2B5EF4-FFF2-40B4-BE49-F238E27FC236}">
                  <a16:creationId xmlns:a16="http://schemas.microsoft.com/office/drawing/2014/main" id="{C68FC7BE-8269-4AC0-8BF9-8D5B87D88E7E}"/>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08;p32">
              <a:extLst>
                <a:ext uri="{FF2B5EF4-FFF2-40B4-BE49-F238E27FC236}">
                  <a16:creationId xmlns:a16="http://schemas.microsoft.com/office/drawing/2014/main" id="{E51C049F-B2F7-4AA6-B9D9-EF7742917798}"/>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09;p32">
              <a:extLst>
                <a:ext uri="{FF2B5EF4-FFF2-40B4-BE49-F238E27FC236}">
                  <a16:creationId xmlns:a16="http://schemas.microsoft.com/office/drawing/2014/main" id="{70DB82D6-D557-4CAA-9D40-F17184D18338}"/>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10;p32">
              <a:extLst>
                <a:ext uri="{FF2B5EF4-FFF2-40B4-BE49-F238E27FC236}">
                  <a16:creationId xmlns:a16="http://schemas.microsoft.com/office/drawing/2014/main" id="{57C01E49-055E-49BF-9509-1D8C3E84E1CC}"/>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11;p32">
              <a:extLst>
                <a:ext uri="{FF2B5EF4-FFF2-40B4-BE49-F238E27FC236}">
                  <a16:creationId xmlns:a16="http://schemas.microsoft.com/office/drawing/2014/main" id="{EEAF8319-1FB3-4FC7-9CBD-8B1E6E2AE085}"/>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12;p32">
              <a:extLst>
                <a:ext uri="{FF2B5EF4-FFF2-40B4-BE49-F238E27FC236}">
                  <a16:creationId xmlns:a16="http://schemas.microsoft.com/office/drawing/2014/main" id="{B07E2017-63AF-48DB-AC7E-7FE6D23EA6A5}"/>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13;p32">
              <a:extLst>
                <a:ext uri="{FF2B5EF4-FFF2-40B4-BE49-F238E27FC236}">
                  <a16:creationId xmlns:a16="http://schemas.microsoft.com/office/drawing/2014/main" id="{4E9BA896-7AD3-4478-AC28-785AE3E586DB}"/>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14;p32">
              <a:extLst>
                <a:ext uri="{FF2B5EF4-FFF2-40B4-BE49-F238E27FC236}">
                  <a16:creationId xmlns:a16="http://schemas.microsoft.com/office/drawing/2014/main" id="{D7EB94E7-31F5-4401-8E52-10D4C8D6C91C}"/>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15;p32">
              <a:extLst>
                <a:ext uri="{FF2B5EF4-FFF2-40B4-BE49-F238E27FC236}">
                  <a16:creationId xmlns:a16="http://schemas.microsoft.com/office/drawing/2014/main" id="{EC8BC363-60EF-4BE9-AD51-6BE1E12EB92B}"/>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16;p32">
              <a:extLst>
                <a:ext uri="{FF2B5EF4-FFF2-40B4-BE49-F238E27FC236}">
                  <a16:creationId xmlns:a16="http://schemas.microsoft.com/office/drawing/2014/main" id="{B5B59805-66AC-4282-BE93-D13D420834BF}"/>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17;p32">
              <a:extLst>
                <a:ext uri="{FF2B5EF4-FFF2-40B4-BE49-F238E27FC236}">
                  <a16:creationId xmlns:a16="http://schemas.microsoft.com/office/drawing/2014/main" id="{0C75FCD2-92B2-4473-85C2-BB3C5C23F6DF}"/>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18;p32">
              <a:extLst>
                <a:ext uri="{FF2B5EF4-FFF2-40B4-BE49-F238E27FC236}">
                  <a16:creationId xmlns:a16="http://schemas.microsoft.com/office/drawing/2014/main" id="{5911B80D-D30B-40D4-8CD2-36B5A58EE847}"/>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19;p32">
              <a:extLst>
                <a:ext uri="{FF2B5EF4-FFF2-40B4-BE49-F238E27FC236}">
                  <a16:creationId xmlns:a16="http://schemas.microsoft.com/office/drawing/2014/main" id="{8143A24C-2BE4-48E7-B028-DEBBC1815281}"/>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20;p32">
              <a:extLst>
                <a:ext uri="{FF2B5EF4-FFF2-40B4-BE49-F238E27FC236}">
                  <a16:creationId xmlns:a16="http://schemas.microsoft.com/office/drawing/2014/main" id="{4116AA69-161B-4686-8F3D-7ACFE72AF6F2}"/>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21;p32">
              <a:extLst>
                <a:ext uri="{FF2B5EF4-FFF2-40B4-BE49-F238E27FC236}">
                  <a16:creationId xmlns:a16="http://schemas.microsoft.com/office/drawing/2014/main" id="{FA917833-F95D-4B82-9FF7-D0B1BEC56FB5}"/>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22;p32">
              <a:extLst>
                <a:ext uri="{FF2B5EF4-FFF2-40B4-BE49-F238E27FC236}">
                  <a16:creationId xmlns:a16="http://schemas.microsoft.com/office/drawing/2014/main" id="{0967B16A-7120-4F1F-B88C-37C38A47481E}"/>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23;p32">
              <a:extLst>
                <a:ext uri="{FF2B5EF4-FFF2-40B4-BE49-F238E27FC236}">
                  <a16:creationId xmlns:a16="http://schemas.microsoft.com/office/drawing/2014/main" id="{5619D1F1-1F27-4818-AAD0-4F9DF4A31697}"/>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24;p32">
              <a:extLst>
                <a:ext uri="{FF2B5EF4-FFF2-40B4-BE49-F238E27FC236}">
                  <a16:creationId xmlns:a16="http://schemas.microsoft.com/office/drawing/2014/main" id="{5FAF0853-C378-462A-AC26-7916F0DEF098}"/>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25;p32">
              <a:extLst>
                <a:ext uri="{FF2B5EF4-FFF2-40B4-BE49-F238E27FC236}">
                  <a16:creationId xmlns:a16="http://schemas.microsoft.com/office/drawing/2014/main" id="{BA43EC54-F767-487D-8E08-AFCD66635AC5}"/>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26;p32">
              <a:extLst>
                <a:ext uri="{FF2B5EF4-FFF2-40B4-BE49-F238E27FC236}">
                  <a16:creationId xmlns:a16="http://schemas.microsoft.com/office/drawing/2014/main" id="{5BB48341-FB0A-4597-98B8-5840C080CD14}"/>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27;p32">
              <a:extLst>
                <a:ext uri="{FF2B5EF4-FFF2-40B4-BE49-F238E27FC236}">
                  <a16:creationId xmlns:a16="http://schemas.microsoft.com/office/drawing/2014/main" id="{9A137F6A-B2CC-498D-B530-CF8BB1F7B881}"/>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28;p32">
              <a:extLst>
                <a:ext uri="{FF2B5EF4-FFF2-40B4-BE49-F238E27FC236}">
                  <a16:creationId xmlns:a16="http://schemas.microsoft.com/office/drawing/2014/main" id="{4092CD93-CF11-4B26-8E8D-25972D780715}"/>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29;p32">
              <a:extLst>
                <a:ext uri="{FF2B5EF4-FFF2-40B4-BE49-F238E27FC236}">
                  <a16:creationId xmlns:a16="http://schemas.microsoft.com/office/drawing/2014/main" id="{DFCE9C53-91E0-4953-9150-4E85977AE87D}"/>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30;p32">
              <a:extLst>
                <a:ext uri="{FF2B5EF4-FFF2-40B4-BE49-F238E27FC236}">
                  <a16:creationId xmlns:a16="http://schemas.microsoft.com/office/drawing/2014/main" id="{B9A6C992-95F9-49B0-BC11-05541E2F90D9}"/>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31;p32">
              <a:extLst>
                <a:ext uri="{FF2B5EF4-FFF2-40B4-BE49-F238E27FC236}">
                  <a16:creationId xmlns:a16="http://schemas.microsoft.com/office/drawing/2014/main" id="{AB6E9CFB-FAD6-4B7B-AA7A-A8D50EF2DC4D}"/>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32;p32">
              <a:extLst>
                <a:ext uri="{FF2B5EF4-FFF2-40B4-BE49-F238E27FC236}">
                  <a16:creationId xmlns:a16="http://schemas.microsoft.com/office/drawing/2014/main" id="{E1C8311E-D4BE-4FB8-9AA1-48D00D0A6DB1}"/>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83DCEB5E-CF87-4099-B765-D71A6A2567D8}"/>
              </a:ext>
            </a:extLst>
          </p:cNvPr>
          <p:cNvSpPr/>
          <p:nvPr/>
        </p:nvSpPr>
        <p:spPr>
          <a:xfrm>
            <a:off x="5256973" y="3675502"/>
            <a:ext cx="3306531" cy="1323439"/>
          </a:xfrm>
          <a:prstGeom prst="rect">
            <a:avLst/>
          </a:prstGeom>
        </p:spPr>
        <p:txBody>
          <a:bodyPr wrap="square">
            <a:spAutoFit/>
          </a:bodyPr>
          <a:lstStyle/>
          <a:p>
            <a:pPr marL="0" lvl="0" indent="0"/>
            <a:r>
              <a:rPr lang="en-US" sz="1600" dirty="0">
                <a:solidFill>
                  <a:schemeClr val="tx2"/>
                </a:solidFill>
              </a:rPr>
              <a:t>Presented By :</a:t>
            </a:r>
          </a:p>
          <a:p>
            <a:pPr lvl="2"/>
            <a:r>
              <a:rPr lang="en-US" sz="1600" dirty="0">
                <a:solidFill>
                  <a:schemeClr val="tx2"/>
                </a:solidFill>
              </a:rPr>
              <a:t>	Aya Khaled</a:t>
            </a:r>
          </a:p>
          <a:p>
            <a:pPr lvl="2"/>
            <a:r>
              <a:rPr lang="en-US" sz="1600" dirty="0">
                <a:solidFill>
                  <a:schemeClr val="tx2"/>
                </a:solidFill>
              </a:rPr>
              <a:t>	Nourhan Fahmy</a:t>
            </a:r>
          </a:p>
          <a:p>
            <a:pPr lvl="2"/>
            <a:r>
              <a:rPr lang="en-US" sz="1600" dirty="0">
                <a:solidFill>
                  <a:schemeClr val="tx2"/>
                </a:solidFill>
              </a:rPr>
              <a:t>	Rahma Rashedy</a:t>
            </a:r>
          </a:p>
          <a:p>
            <a:pPr lvl="2"/>
            <a:r>
              <a:rPr lang="en-US" sz="1600" dirty="0">
                <a:solidFill>
                  <a:schemeClr val="tx2"/>
                </a:solidFill>
              </a:rPr>
              <a:t>	Eslam Hosny</a:t>
            </a:r>
            <a:endParaRPr 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0;p25">
            <a:extLst>
              <a:ext uri="{FF2B5EF4-FFF2-40B4-BE49-F238E27FC236}">
                <a16:creationId xmlns:a16="http://schemas.microsoft.com/office/drawing/2014/main" id="{B83FBBEB-A640-4884-9990-AB886B61DBA6}"/>
              </a:ext>
            </a:extLst>
          </p:cNvPr>
          <p:cNvSpPr txBox="1">
            <a:spLocks noGrp="1"/>
          </p:cNvSpPr>
          <p:nvPr>
            <p:ph type="body" idx="1"/>
          </p:nvPr>
        </p:nvSpPr>
        <p:spPr>
          <a:xfrm>
            <a:off x="9688882" y="4521896"/>
            <a:ext cx="87682" cy="47924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buNone/>
            </a:pPr>
            <a:endParaRPr sz="2000" b="1" dirty="0">
              <a:solidFill>
                <a:schemeClr val="lt2"/>
              </a:solidFill>
            </a:endParaRPr>
          </a:p>
        </p:txBody>
      </p:sp>
      <p:graphicFrame>
        <p:nvGraphicFramePr>
          <p:cNvPr id="20" name="Table 19">
            <a:extLst>
              <a:ext uri="{FF2B5EF4-FFF2-40B4-BE49-F238E27FC236}">
                <a16:creationId xmlns:a16="http://schemas.microsoft.com/office/drawing/2014/main" id="{F0997985-CA71-40CB-9B47-D6A324A3316F}"/>
              </a:ext>
            </a:extLst>
          </p:cNvPr>
          <p:cNvGraphicFramePr>
            <a:graphicFrameLocks noGrp="1"/>
          </p:cNvGraphicFramePr>
          <p:nvPr>
            <p:extLst>
              <p:ext uri="{D42A27DB-BD31-4B8C-83A1-F6EECF244321}">
                <p14:modId xmlns:p14="http://schemas.microsoft.com/office/powerpoint/2010/main" val="2433751660"/>
              </p:ext>
            </p:extLst>
          </p:nvPr>
        </p:nvGraphicFramePr>
        <p:xfrm>
          <a:off x="415887" y="551176"/>
          <a:ext cx="8312223" cy="4449960"/>
        </p:xfrm>
        <a:graphic>
          <a:graphicData uri="http://schemas.openxmlformats.org/drawingml/2006/table">
            <a:tbl>
              <a:tblPr>
                <a:noFill/>
                <a:tableStyleId>{29EB4C9D-7ACA-4990-950A-245B0C97FBAF}</a:tableStyleId>
              </a:tblPr>
              <a:tblGrid>
                <a:gridCol w="2770741">
                  <a:extLst>
                    <a:ext uri="{9D8B030D-6E8A-4147-A177-3AD203B41FA5}">
                      <a16:colId xmlns:a16="http://schemas.microsoft.com/office/drawing/2014/main" val="1883610350"/>
                    </a:ext>
                  </a:extLst>
                </a:gridCol>
                <a:gridCol w="2770741">
                  <a:extLst>
                    <a:ext uri="{9D8B030D-6E8A-4147-A177-3AD203B41FA5}">
                      <a16:colId xmlns:a16="http://schemas.microsoft.com/office/drawing/2014/main" val="936976683"/>
                    </a:ext>
                  </a:extLst>
                </a:gridCol>
                <a:gridCol w="2770741">
                  <a:extLst>
                    <a:ext uri="{9D8B030D-6E8A-4147-A177-3AD203B41FA5}">
                      <a16:colId xmlns:a16="http://schemas.microsoft.com/office/drawing/2014/main" val="3879927582"/>
                    </a:ext>
                  </a:extLst>
                </a:gridCol>
              </a:tblGrid>
              <a:tr h="1017412">
                <a:tc>
                  <a:txBody>
                    <a:bodyPr/>
                    <a:lstStyle/>
                    <a:p>
                      <a:pPr marL="0" lvl="0" indent="0" algn="l" rtl="0">
                        <a:spcBef>
                          <a:spcPts val="0"/>
                        </a:spcBef>
                        <a:spcAft>
                          <a:spcPts val="0"/>
                        </a:spcAft>
                        <a:buNone/>
                      </a:pPr>
                      <a:endParaRPr sz="1200" dirty="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r>
                        <a:rPr lang="en-US" sz="1400" dirty="0">
                          <a:solidFill>
                            <a:schemeClr val="tx2"/>
                          </a:solidFill>
                        </a:rPr>
                        <a:t>(Recognition and Classification of Fetal Brain Abnormalities, </a:t>
                      </a:r>
                      <a:r>
                        <a:rPr lang="en-US" sz="1400" dirty="0">
                          <a:solidFill>
                            <a:schemeClr val="accent6">
                              <a:lumMod val="60000"/>
                              <a:lumOff val="40000"/>
                            </a:schemeClr>
                          </a:solidFill>
                        </a:rPr>
                        <a:t>2021</a:t>
                      </a:r>
                      <a:r>
                        <a:rPr lang="en-US" sz="1400" dirty="0">
                          <a:solidFill>
                            <a:schemeClr val="tx2"/>
                          </a:solidFill>
                        </a:rPr>
                        <a:t>)</a:t>
                      </a:r>
                      <a:endParaRPr lang="ar-EG" sz="1400" dirty="0">
                        <a:solidFill>
                          <a:schemeClr val="tx2"/>
                        </a:solidFill>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2"/>
                          </a:solidFill>
                          <a:effectLst/>
                          <a:latin typeface="Arial"/>
                          <a:ea typeface="Arial"/>
                          <a:cs typeface="Arial"/>
                          <a:sym typeface="Arial"/>
                        </a:rPr>
                        <a:t>Fetal Brain Abnormality Classiﬁcation from MRI Images of Diﬀerent Gestational Age, </a:t>
                      </a:r>
                      <a:r>
                        <a:rPr lang="en-US" sz="1400" dirty="0">
                          <a:solidFill>
                            <a:schemeClr val="accent6">
                              <a:lumMod val="60000"/>
                              <a:lumOff val="40000"/>
                            </a:schemeClr>
                          </a:solidFill>
                        </a:rPr>
                        <a:t>2019</a:t>
                      </a:r>
                      <a:r>
                        <a:rPr lang="en-US" sz="1400" dirty="0">
                          <a:solidFill>
                            <a:schemeClr val="tx2"/>
                          </a:solidFill>
                        </a:rPr>
                        <a:t>)</a:t>
                      </a:r>
                      <a:endParaRPr lang="ar-EG" sz="1400" dirty="0">
                        <a:solidFill>
                          <a:schemeClr val="tx2"/>
                        </a:solidFill>
                      </a:endParaRPr>
                    </a:p>
                    <a:p>
                      <a:pPr marL="0" lvl="0" indent="0" algn="l" rtl="0">
                        <a:spcBef>
                          <a:spcPts val="0"/>
                        </a:spcBef>
                        <a:spcAft>
                          <a:spcPts val="0"/>
                        </a:spcAft>
                        <a:buNone/>
                      </a:pPr>
                      <a:endParaRPr sz="1200" dirty="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2935845995"/>
                  </a:ext>
                </a:extLst>
              </a:tr>
              <a:tr h="101741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2"/>
                          </a:solidFill>
                        </a:rPr>
                        <a:t>Techniques</a:t>
                      </a:r>
                      <a:endParaRPr lang="ar-EG" sz="1400" dirty="0">
                        <a:solidFill>
                          <a:schemeClr val="tx2"/>
                        </a:solidFill>
                      </a:endParaRPr>
                    </a:p>
                    <a:p>
                      <a:pPr marL="0" lvl="0" indent="0" algn="l" rtl="0">
                        <a:spcBef>
                          <a:spcPts val="0"/>
                        </a:spcBef>
                        <a:spcAft>
                          <a:spcPts val="0"/>
                        </a:spcAft>
                        <a:buNone/>
                      </a:pPr>
                      <a:endParaRPr sz="1200" dirty="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2"/>
                          </a:solidFill>
                          <a:effectLst/>
                          <a:latin typeface="Arial"/>
                          <a:cs typeface="Arial"/>
                          <a:sym typeface="Arial"/>
                        </a:rPr>
                        <a:t>CNN (DL)</a:t>
                      </a:r>
                      <a:endParaRPr lang="ar-EG" sz="1400" dirty="0">
                        <a:solidFill>
                          <a:schemeClr val="tx2"/>
                        </a:solidFill>
                      </a:endParaRPr>
                    </a:p>
                    <a:p>
                      <a:pPr marL="0" lvl="0" indent="0" algn="l" rtl="0">
                        <a:spcBef>
                          <a:spcPts val="0"/>
                        </a:spcBef>
                        <a:spcAft>
                          <a:spcPts val="0"/>
                        </a:spcAft>
                        <a:buNone/>
                      </a:pPr>
                      <a:endParaRPr sz="1200" dirty="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2"/>
                          </a:solidFill>
                          <a:effectLst/>
                          <a:latin typeface="Arial"/>
                          <a:ea typeface="Arial"/>
                          <a:cs typeface="Arial"/>
                          <a:sym typeface="Arial"/>
                        </a:rPr>
                        <a:t>KNN, QDA, Random Forest, Naïve Bayes, Radial Basis Function (RBF) Network, Ensemble Classifiers. (ML)</a:t>
                      </a:r>
                      <a:endParaRPr lang="ar-EG" sz="1400" dirty="0">
                        <a:solidFill>
                          <a:schemeClr val="tx2"/>
                        </a:solidFill>
                      </a:endParaRPr>
                    </a:p>
                    <a:p>
                      <a:pPr marL="0" lvl="0" indent="0" algn="l" rtl="0">
                        <a:spcBef>
                          <a:spcPts val="0"/>
                        </a:spcBef>
                        <a:spcAft>
                          <a:spcPts val="0"/>
                        </a:spcAft>
                        <a:buNone/>
                      </a:pPr>
                      <a:endParaRPr sz="1200" dirty="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815665061"/>
                  </a:ext>
                </a:extLst>
              </a:tr>
              <a:tr h="1017412">
                <a:tc>
                  <a:txBody>
                    <a:bodyPr/>
                    <a:lstStyle/>
                    <a:p>
                      <a:pPr marL="0" lvl="0" indent="0" algn="l" rtl="0">
                        <a:spcBef>
                          <a:spcPts val="0"/>
                        </a:spcBef>
                        <a:spcAft>
                          <a:spcPts val="0"/>
                        </a:spcAft>
                        <a:buNone/>
                      </a:pPr>
                      <a:r>
                        <a:rPr lang="en-US" sz="1400" dirty="0">
                          <a:solidFill>
                            <a:schemeClr val="tx2"/>
                          </a:solidFill>
                        </a:rPr>
                        <a:t>Advantages</a:t>
                      </a:r>
                      <a:endParaRPr sz="1400" dirty="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tx2"/>
                          </a:solidFill>
                        </a:rPr>
                        <a:t>- Not much preprocessing</a:t>
                      </a:r>
                    </a:p>
                    <a:p>
                      <a:pPr marL="0" lvl="0" indent="0" algn="l" rtl="0">
                        <a:spcBef>
                          <a:spcPts val="0"/>
                        </a:spcBef>
                        <a:spcAft>
                          <a:spcPts val="0"/>
                        </a:spcAft>
                        <a:buFontTx/>
                        <a:buNone/>
                      </a:pPr>
                      <a:r>
                        <a:rPr lang="en-US" sz="1400" dirty="0">
                          <a:solidFill>
                            <a:schemeClr val="tx2"/>
                          </a:solidFill>
                        </a:rPr>
                        <a:t>- Size of Dataset is 300 images </a:t>
                      </a:r>
                    </a:p>
                    <a:p>
                      <a:pPr marL="0" lvl="0" indent="0" algn="l" rtl="0">
                        <a:spcBef>
                          <a:spcPts val="0"/>
                        </a:spcBef>
                        <a:spcAft>
                          <a:spcPts val="0"/>
                        </a:spcAft>
                        <a:buFontTx/>
                        <a:buNone/>
                      </a:pPr>
                      <a:r>
                        <a:rPr lang="en-US" sz="1400" dirty="0">
                          <a:solidFill>
                            <a:schemeClr val="tx2"/>
                          </a:solidFill>
                        </a:rPr>
                        <a:t>- Acceptable Accuracy </a:t>
                      </a:r>
                      <a:r>
                        <a:rPr lang="en-US" sz="1400" dirty="0">
                          <a:solidFill>
                            <a:schemeClr val="accent6">
                              <a:lumMod val="60000"/>
                              <a:lumOff val="40000"/>
                            </a:schemeClr>
                          </a:solidFill>
                        </a:rPr>
                        <a:t>92 - 93 %</a:t>
                      </a:r>
                      <a:endParaRPr sz="1400" dirty="0">
                        <a:solidFill>
                          <a:schemeClr val="accent6">
                            <a:lumMod val="60000"/>
                            <a:lumOff val="40000"/>
                          </a:schemeClr>
                        </a:solidFill>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285750" indent="-285750" rtl="1">
                        <a:buFontTx/>
                        <a:buChar char="-"/>
                      </a:pPr>
                      <a:r>
                        <a:rPr lang="en-US" sz="1400" dirty="0">
                          <a:solidFill>
                            <a:schemeClr val="tx2"/>
                          </a:solidFill>
                        </a:rPr>
                        <a:t>-High Accuracy</a:t>
                      </a:r>
                    </a:p>
                    <a:p>
                      <a:pPr marL="285750" indent="-285750" rtl="1">
                        <a:buFontTx/>
                        <a:buChar char="-"/>
                      </a:pPr>
                      <a:endParaRPr lang="en-US" sz="1400" dirty="0">
                        <a:solidFill>
                          <a:schemeClr val="tx2"/>
                        </a:solidFill>
                      </a:endParaRPr>
                    </a:p>
                    <a:p>
                      <a:pPr marL="0" indent="0" rtl="1">
                        <a:buFontTx/>
                        <a:buNone/>
                      </a:pPr>
                      <a:r>
                        <a:rPr lang="en-US" sz="1400" dirty="0">
                          <a:solidFill>
                            <a:schemeClr val="tx2"/>
                          </a:solidFill>
                        </a:rPr>
                        <a:t>-Accuracy </a:t>
                      </a:r>
                      <a:r>
                        <a:rPr lang="en-US" sz="1400" dirty="0">
                          <a:solidFill>
                            <a:schemeClr val="accent6">
                              <a:lumMod val="60000"/>
                              <a:lumOff val="40000"/>
                            </a:schemeClr>
                          </a:solidFill>
                        </a:rPr>
                        <a:t>97% </a:t>
                      </a:r>
                      <a:r>
                        <a:rPr lang="en-US" sz="1400" dirty="0">
                          <a:solidFill>
                            <a:schemeClr val="tx2"/>
                          </a:solidFill>
                        </a:rPr>
                        <a:t>achieved by KNN  </a:t>
                      </a:r>
                    </a:p>
                    <a:p>
                      <a:pPr marL="0" lvl="0" indent="0" algn="l" rtl="0">
                        <a:spcBef>
                          <a:spcPts val="0"/>
                        </a:spcBef>
                        <a:spcAft>
                          <a:spcPts val="0"/>
                        </a:spcAft>
                        <a:buNone/>
                      </a:pPr>
                      <a:endParaRPr sz="1200" dirty="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2906252837"/>
                  </a:ext>
                </a:extLst>
              </a:tr>
              <a:tr h="6699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2"/>
                          </a:solidFill>
                        </a:rPr>
                        <a:t>Disadvantages</a:t>
                      </a:r>
                      <a:endParaRPr lang="ar-EG" sz="1400" dirty="0"/>
                    </a:p>
                    <a:p>
                      <a:pPr marL="0" lvl="0" indent="0" algn="l" rtl="0">
                        <a:spcBef>
                          <a:spcPts val="0"/>
                        </a:spcBef>
                        <a:spcAft>
                          <a:spcPts val="0"/>
                        </a:spcAft>
                        <a:buNone/>
                      </a:pPr>
                      <a:endParaRPr sz="1200" dirty="0"/>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2"/>
                          </a:solidFill>
                        </a:rPr>
                        <a:t>-Lower accuracy compared to paper 2</a:t>
                      </a:r>
                      <a:endParaRPr lang="ar-EG" sz="1400" dirty="0">
                        <a:solidFill>
                          <a:schemeClr val="tx2"/>
                        </a:solidFill>
                      </a:endParaRPr>
                    </a:p>
                    <a:p>
                      <a:pPr marL="0" lvl="0" indent="0" algn="l" rtl="0">
                        <a:spcBef>
                          <a:spcPts val="0"/>
                        </a:spcBef>
                        <a:spcAft>
                          <a:spcPts val="0"/>
                        </a:spcAft>
                        <a:buNone/>
                      </a:pPr>
                      <a:endParaRPr sz="1200" dirty="0"/>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rtl="1"/>
                      <a:r>
                        <a:rPr lang="en-US" sz="1400" dirty="0">
                          <a:solidFill>
                            <a:schemeClr val="tx2"/>
                          </a:solidFill>
                        </a:rPr>
                        <a:t>- A lot of preprocessing</a:t>
                      </a:r>
                      <a:endParaRPr lang="ar-EG" sz="1400" dirty="0">
                        <a:solidFill>
                          <a:schemeClr val="tx2"/>
                        </a:solidFill>
                      </a:endParaRPr>
                    </a:p>
                    <a:p>
                      <a:pPr rtl="1"/>
                      <a:r>
                        <a:rPr lang="en-US" sz="1400" dirty="0">
                          <a:solidFill>
                            <a:schemeClr val="tx2"/>
                          </a:solidFill>
                        </a:rPr>
                        <a:t>- Smaller Dataset 227 image</a:t>
                      </a: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2521817458"/>
                  </a:ext>
                </a:extLst>
              </a:tr>
            </a:tbl>
          </a:graphicData>
        </a:graphic>
      </p:graphicFrame>
      <p:sp>
        <p:nvSpPr>
          <p:cNvPr id="4" name="Rectangle 3">
            <a:extLst>
              <a:ext uri="{FF2B5EF4-FFF2-40B4-BE49-F238E27FC236}">
                <a16:creationId xmlns:a16="http://schemas.microsoft.com/office/drawing/2014/main" id="{63CC6022-3CF6-4DE9-95ED-91A1B348012D}"/>
              </a:ext>
            </a:extLst>
          </p:cNvPr>
          <p:cNvSpPr/>
          <p:nvPr/>
        </p:nvSpPr>
        <p:spPr>
          <a:xfrm>
            <a:off x="1583040" y="37475"/>
            <a:ext cx="5977919" cy="523220"/>
          </a:xfrm>
          <a:prstGeom prst="rect">
            <a:avLst/>
          </a:prstGeom>
        </p:spPr>
        <p:txBody>
          <a:bodyPr wrap="none">
            <a:spAutoFit/>
          </a:bodyPr>
          <a:lstStyle/>
          <a:p>
            <a:r>
              <a:rPr lang="en-US" sz="2800" b="1" dirty="0">
                <a:solidFill>
                  <a:schemeClr val="tx2"/>
                </a:solidFill>
                <a:latin typeface="Rajdhani" panose="020B0604020202020204" charset="0"/>
                <a:cs typeface="Rajdhani" panose="020B0604020202020204" charset="0"/>
              </a:rPr>
              <a:t>Previous solutions to the problem </a:t>
            </a:r>
            <a:r>
              <a:rPr lang="en-US" sz="2000" dirty="0">
                <a:solidFill>
                  <a:schemeClr val="tx2"/>
                </a:solidFill>
              </a:rPr>
              <a:t>(cont.)</a:t>
            </a:r>
            <a:endParaRPr lang="ar-EG" sz="2000" dirty="0">
              <a:solidFill>
                <a:schemeClr val="tx2"/>
              </a:solidFill>
            </a:endParaRPr>
          </a:p>
        </p:txBody>
      </p:sp>
    </p:spTree>
    <p:extLst>
      <p:ext uri="{BB962C8B-B14F-4D97-AF65-F5344CB8AC3E}">
        <p14:creationId xmlns:p14="http://schemas.microsoft.com/office/powerpoint/2010/main" val="2951000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55CC-F762-4067-AD24-66BB261450FC}"/>
              </a:ext>
            </a:extLst>
          </p:cNvPr>
          <p:cNvSpPr>
            <a:spLocks noGrp="1"/>
          </p:cNvSpPr>
          <p:nvPr>
            <p:ph type="title"/>
          </p:nvPr>
        </p:nvSpPr>
        <p:spPr>
          <a:xfrm>
            <a:off x="-535624" y="283401"/>
            <a:ext cx="6278808" cy="1113734"/>
          </a:xfrm>
        </p:spPr>
        <p:txBody>
          <a:bodyPr/>
          <a:lstStyle/>
          <a:p>
            <a:r>
              <a:rPr lang="en-US" sz="5400" dirty="0"/>
              <a:t>Proposed solutions</a:t>
            </a:r>
            <a:endParaRPr lang="ar-EG" sz="5400" dirty="0"/>
          </a:p>
        </p:txBody>
      </p:sp>
      <p:sp>
        <p:nvSpPr>
          <p:cNvPr id="3" name="Subtitle 2">
            <a:extLst>
              <a:ext uri="{FF2B5EF4-FFF2-40B4-BE49-F238E27FC236}">
                <a16:creationId xmlns:a16="http://schemas.microsoft.com/office/drawing/2014/main" id="{8C7122AE-2CA4-46DC-A378-F6AD29CDF24A}"/>
              </a:ext>
            </a:extLst>
          </p:cNvPr>
          <p:cNvSpPr>
            <a:spLocks noGrp="1"/>
          </p:cNvSpPr>
          <p:nvPr>
            <p:ph type="subTitle" idx="1"/>
          </p:nvPr>
        </p:nvSpPr>
        <p:spPr>
          <a:xfrm>
            <a:off x="268224" y="1269778"/>
            <a:ext cx="8875776" cy="3003517"/>
          </a:xfrm>
        </p:spPr>
        <p:txBody>
          <a:bodyPr/>
          <a:lstStyle/>
          <a:p>
            <a:pPr marL="152400" indent="0"/>
            <a:endParaRPr lang="en-US" sz="3200" dirty="0"/>
          </a:p>
          <a:p>
            <a:pPr marL="0" lvl="0" indent="0" eaLnBrk="0" fontAlgn="base" hangingPunct="0">
              <a:spcBef>
                <a:spcPct val="0"/>
              </a:spcBef>
              <a:spcAft>
                <a:spcPct val="0"/>
              </a:spcAft>
              <a:buClrTx/>
              <a:buSzTx/>
            </a:pPr>
            <a:r>
              <a:rPr lang="en-US" altLang="ar-EG" sz="2800" dirty="0">
                <a:solidFill>
                  <a:schemeClr val="accent2">
                    <a:lumMod val="60000"/>
                    <a:lumOff val="40000"/>
                  </a:schemeClr>
                </a:solidFill>
                <a:latin typeface="Calibri" panose="020F0502020204030204" pitchFamily="34" charset="0"/>
                <a:ea typeface="Calibri" panose="020F0502020204030204" pitchFamily="34" charset="0"/>
                <a:cs typeface="Arial" panose="020B0604020202020204" pitchFamily="34" charset="0"/>
              </a:rPr>
              <a:t>Dataset: </a:t>
            </a:r>
          </a:p>
          <a:p>
            <a:pPr marL="0" lvl="0" indent="0" eaLnBrk="0" fontAlgn="base" hangingPunct="0">
              <a:spcBef>
                <a:spcPct val="0"/>
              </a:spcBef>
              <a:spcAft>
                <a:spcPct val="0"/>
              </a:spcAft>
              <a:buClrTx/>
              <a:buSzTx/>
            </a:pPr>
            <a:r>
              <a:rPr lang="en-US" altLang="ar-EG" sz="2400" dirty="0">
                <a:solidFill>
                  <a:schemeClr val="tx2"/>
                </a:solidFill>
                <a:latin typeface="Calibri" panose="020F0502020204030204" pitchFamily="34" charset="0"/>
                <a:ea typeface="Calibri" panose="020F0502020204030204" pitchFamily="34" charset="0"/>
                <a:cs typeface="Arial" panose="020B0604020202020204" pitchFamily="34" charset="0"/>
              </a:rPr>
              <a:t>The source of MRI fetal brain images used in this project is from 3 Sources:</a:t>
            </a:r>
            <a:endParaRPr lang="en-US" altLang="ar-EG" sz="800" dirty="0">
              <a:solidFill>
                <a:schemeClr val="tx2"/>
              </a:solidFill>
            </a:endParaRPr>
          </a:p>
          <a:p>
            <a:pPr marL="0" lvl="0" indent="0" eaLnBrk="0" fontAlgn="base" hangingPunct="0">
              <a:spcBef>
                <a:spcPct val="0"/>
              </a:spcBef>
              <a:spcAft>
                <a:spcPct val="0"/>
              </a:spcAft>
              <a:buClrTx/>
              <a:buSzTx/>
            </a:pPr>
            <a:r>
              <a:rPr lang="en-US" altLang="ar-EG" sz="2400" dirty="0">
                <a:solidFill>
                  <a:schemeClr val="tx2"/>
                </a:solidFill>
                <a:latin typeface="Calibri" panose="020F0502020204030204" pitchFamily="34" charset="0"/>
                <a:ea typeface="Calibri" panose="020F0502020204030204" pitchFamily="34" charset="0"/>
                <a:cs typeface="Arial" panose="020B0604020202020204" pitchFamily="34" charset="0"/>
              </a:rPr>
              <a:t>1 - Fetal Brain Atlas: It includes 462 images with GA (Gestational Age), around 299 images of healthy brain and around 163 images of abnormal brain) ranging from 16 weeks to 39 weeks.[1] </a:t>
            </a:r>
            <a:endParaRPr lang="en-US" altLang="ar-EG" sz="800" dirty="0">
              <a:solidFill>
                <a:schemeClr val="tx2"/>
              </a:solidFill>
            </a:endParaRPr>
          </a:p>
          <a:p>
            <a:pPr marL="438150" indent="-285750">
              <a:buFontTx/>
              <a:buChar char="-"/>
            </a:pPr>
            <a:endParaRPr lang="en-US" sz="1600" b="1" dirty="0">
              <a:solidFill>
                <a:srgbClr val="FF0000"/>
              </a:solidFill>
            </a:endParaRPr>
          </a:p>
        </p:txBody>
      </p:sp>
      <p:cxnSp>
        <p:nvCxnSpPr>
          <p:cNvPr id="7" name="Google Shape;177;p30">
            <a:extLst>
              <a:ext uri="{FF2B5EF4-FFF2-40B4-BE49-F238E27FC236}">
                <a16:creationId xmlns:a16="http://schemas.microsoft.com/office/drawing/2014/main" id="{3A2B50C4-A191-46FC-BBC9-2DBDE1185627}"/>
              </a:ext>
            </a:extLst>
          </p:cNvPr>
          <p:cNvCxnSpPr/>
          <p:nvPr/>
        </p:nvCxnSpPr>
        <p:spPr>
          <a:xfrm rot="10800000" flipH="1">
            <a:off x="1044134" y="1269778"/>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79245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B1054B-A6A6-4EC4-8D78-C7E11787FA74}"/>
              </a:ext>
            </a:extLst>
          </p:cNvPr>
          <p:cNvSpPr/>
          <p:nvPr/>
        </p:nvSpPr>
        <p:spPr>
          <a:xfrm>
            <a:off x="152400" y="806520"/>
            <a:ext cx="9038494" cy="4939814"/>
          </a:xfrm>
          <a:prstGeom prst="rect">
            <a:avLst/>
          </a:prstGeom>
        </p:spPr>
        <p:txBody>
          <a:bodyPr wrap="square">
            <a:spAutoFit/>
          </a:bodyPr>
          <a:lstStyle/>
          <a:p>
            <a:pPr marL="0" lvl="0" indent="0" eaLnBrk="0" fontAlgn="base" hangingPunct="0">
              <a:spcBef>
                <a:spcPct val="0"/>
              </a:spcBef>
              <a:spcAft>
                <a:spcPct val="0"/>
              </a:spcAft>
              <a:buClrTx/>
              <a:buSzTx/>
            </a:pPr>
            <a:r>
              <a:rPr lang="en-US" altLang="ar-EG" sz="2300" dirty="0">
                <a:solidFill>
                  <a:schemeClr val="tx2"/>
                </a:solidFill>
                <a:latin typeface="Calibri" panose="020F0502020204030204" pitchFamily="34" charset="0"/>
                <a:ea typeface="Calibri" panose="020F0502020204030204" pitchFamily="34" charset="0"/>
                <a:cs typeface="Arial" panose="020B0604020202020204" pitchFamily="34" charset="0"/>
              </a:rPr>
              <a:t>2- F</a:t>
            </a:r>
            <a:r>
              <a:rPr lang="en-US" altLang="ar-EG" sz="2300" dirty="0" bmk="">
                <a:solidFill>
                  <a:schemeClr val="tx2"/>
                </a:solidFill>
                <a:latin typeface="Calibri" panose="020F0502020204030204" pitchFamily="34" charset="0"/>
                <a:ea typeface="Calibri" panose="020F0502020204030204" pitchFamily="34" charset="0"/>
                <a:cs typeface="Arial" panose="020B0604020202020204" pitchFamily="34" charset="0"/>
              </a:rPr>
              <a:t>etal Brain MRI from Stanford Lucile Packard Children's Hospital which is only belong to normal class can be found in Stanford Digital Repository website. </a:t>
            </a:r>
          </a:p>
          <a:p>
            <a:pPr marL="0" lvl="0" indent="0" eaLnBrk="0" fontAlgn="base" hangingPunct="0">
              <a:spcBef>
                <a:spcPct val="0"/>
              </a:spcBef>
              <a:spcAft>
                <a:spcPct val="0"/>
              </a:spcAft>
              <a:buClrTx/>
              <a:buSzTx/>
            </a:pPr>
            <a:endParaRPr lang="en-US" altLang="ar-EG" sz="2300" dirty="0" bmk="">
              <a:solidFill>
                <a:schemeClr val="tx2"/>
              </a:solidFill>
              <a:latin typeface="Calibri" panose="020F0502020204030204" pitchFamily="34" charset="0"/>
              <a:ea typeface="Calibri" panose="020F0502020204030204" pitchFamily="34" charset="0"/>
              <a:cs typeface="Arial" panose="020B0604020202020204" pitchFamily="34" charset="0"/>
            </a:endParaRPr>
          </a:p>
          <a:p>
            <a:pPr marL="0" lvl="0" indent="0" eaLnBrk="0" fontAlgn="base" hangingPunct="0">
              <a:spcBef>
                <a:spcPct val="0"/>
              </a:spcBef>
              <a:spcAft>
                <a:spcPct val="0"/>
              </a:spcAft>
              <a:buClrTx/>
              <a:buSzTx/>
            </a:pPr>
            <a:r>
              <a:rPr lang="en-US" altLang="ar-EG" sz="2300" dirty="0" bmk="">
                <a:solidFill>
                  <a:schemeClr val="tx2"/>
                </a:solidFill>
                <a:latin typeface="Calibri" panose="020F0502020204030204" pitchFamily="34" charset="0"/>
                <a:ea typeface="Calibri" panose="020F0502020204030204" pitchFamily="34" charset="0"/>
                <a:cs typeface="Arial" panose="020B0604020202020204" pitchFamily="34" charset="0"/>
              </a:rPr>
              <a:t>3-Radiopaedia </a:t>
            </a:r>
            <a:r>
              <a:rPr lang="en-US" altLang="ar-EG" sz="2300" dirty="0">
                <a:solidFill>
                  <a:schemeClr val="tx2"/>
                </a:solidFill>
                <a:latin typeface="Calibri" panose="020F0502020204030204" pitchFamily="34" charset="0"/>
                <a:ea typeface="Calibri" panose="020F0502020204030204" pitchFamily="34" charset="0"/>
                <a:cs typeface="Arial" panose="020B0604020202020204" pitchFamily="34" charset="0"/>
              </a:rPr>
              <a:t>which abnormal chases were downloaded from. [3]</a:t>
            </a:r>
            <a:endParaRPr lang="en-US" altLang="ar-EG" sz="2300" dirty="0">
              <a:solidFill>
                <a:schemeClr val="tx2"/>
              </a:solidFill>
            </a:endParaRPr>
          </a:p>
          <a:p>
            <a:pPr marL="0" lvl="0" indent="0" eaLnBrk="0" fontAlgn="base" hangingPunct="0">
              <a:spcBef>
                <a:spcPct val="0"/>
              </a:spcBef>
              <a:spcAft>
                <a:spcPct val="0"/>
              </a:spcAft>
              <a:buClrTx/>
              <a:buSzTx/>
            </a:pPr>
            <a:r>
              <a:rPr lang="en-US" altLang="ar-EG" sz="2300" dirty="0">
                <a:solidFill>
                  <a:schemeClr val="tx2"/>
                </a:solidFill>
                <a:latin typeface="Calibri" panose="020F0502020204030204" pitchFamily="34" charset="0"/>
                <a:ea typeface="Calibri" panose="020F0502020204030204" pitchFamily="34" charset="0"/>
                <a:cs typeface="Arial" panose="020B0604020202020204" pitchFamily="34" charset="0"/>
              </a:rPr>
              <a:t>Total data set for both classes reached 1105 image, Normal class = 557, Abnormal = 548.</a:t>
            </a:r>
          </a:p>
          <a:p>
            <a:pPr marL="0" lvl="0" indent="0" eaLnBrk="0" fontAlgn="base" hangingPunct="0">
              <a:spcBef>
                <a:spcPct val="0"/>
              </a:spcBef>
              <a:spcAft>
                <a:spcPct val="0"/>
              </a:spcAft>
              <a:buClrTx/>
              <a:buSzTx/>
            </a:pPr>
            <a:endParaRPr lang="en-US" altLang="ar-EG" sz="2300" dirty="0">
              <a:solidFill>
                <a:schemeClr val="tx2"/>
              </a:solidFill>
              <a:latin typeface="Calibri" panose="020F0502020204030204" pitchFamily="34" charset="0"/>
              <a:cs typeface="Arial" panose="020B0604020202020204" pitchFamily="34" charset="0"/>
            </a:endParaRPr>
          </a:p>
          <a:p>
            <a:pPr eaLnBrk="0" fontAlgn="base" hangingPunct="0">
              <a:spcBef>
                <a:spcPct val="0"/>
              </a:spcBef>
              <a:spcAft>
                <a:spcPct val="0"/>
              </a:spcAft>
              <a:buClrTx/>
            </a:pPr>
            <a:r>
              <a:rPr lang="en-US" altLang="ar-EG" sz="2300" dirty="0">
                <a:solidFill>
                  <a:schemeClr val="tx2"/>
                </a:solidFill>
                <a:latin typeface="Calibri" panose="020F0502020204030204" pitchFamily="34" charset="0"/>
                <a:ea typeface="Calibri" panose="020F0502020204030204" pitchFamily="34" charset="0"/>
                <a:cs typeface="Arial" panose="020B0604020202020204" pitchFamily="34" charset="0"/>
              </a:rPr>
              <a:t>Plus, we later Add Unknown class having around 500 images from different data sets belong to different categories to handle if the user entered random image. </a:t>
            </a:r>
            <a:endParaRPr lang="en-US" altLang="ar-EG" sz="2300" dirty="0">
              <a:solidFill>
                <a:schemeClr val="tx2"/>
              </a:solidFill>
              <a:latin typeface="Arial" panose="020B0604020202020204" pitchFamily="34" charset="0"/>
            </a:endParaRPr>
          </a:p>
          <a:p>
            <a:pPr marL="0" lvl="0" indent="0" eaLnBrk="0" fontAlgn="base" hangingPunct="0">
              <a:spcBef>
                <a:spcPct val="0"/>
              </a:spcBef>
              <a:spcAft>
                <a:spcPct val="0"/>
              </a:spcAft>
              <a:buClrTx/>
              <a:buSzTx/>
            </a:pPr>
            <a:endParaRPr lang="en-US" altLang="ar-EG" sz="2400" dirty="0">
              <a:solidFill>
                <a:schemeClr val="tx2"/>
              </a:solidFill>
            </a:endParaRPr>
          </a:p>
          <a:p>
            <a:pPr marL="0" lvl="0" indent="0" eaLnBrk="0" fontAlgn="base" hangingPunct="0">
              <a:spcBef>
                <a:spcPct val="0"/>
              </a:spcBef>
              <a:spcAft>
                <a:spcPct val="0"/>
              </a:spcAft>
              <a:buClrTx/>
              <a:buSzTx/>
            </a:pPr>
            <a:endParaRPr lang="en-US" altLang="ar-EG" sz="2400" dirty="0">
              <a:solidFill>
                <a:schemeClr val="tx1"/>
              </a:solidFill>
              <a:latin typeface="Arial" panose="020B0604020202020204" pitchFamily="34" charset="0"/>
            </a:endParaRPr>
          </a:p>
          <a:p>
            <a:pPr marL="152400" indent="0"/>
            <a:endParaRPr lang="en-US" dirty="0">
              <a:solidFill>
                <a:schemeClr val="accent6">
                  <a:lumMod val="60000"/>
                  <a:lumOff val="40000"/>
                </a:schemeClr>
              </a:solidFill>
            </a:endParaRPr>
          </a:p>
        </p:txBody>
      </p:sp>
      <p:sp>
        <p:nvSpPr>
          <p:cNvPr id="3" name="Title 1">
            <a:extLst>
              <a:ext uri="{FF2B5EF4-FFF2-40B4-BE49-F238E27FC236}">
                <a16:creationId xmlns:a16="http://schemas.microsoft.com/office/drawing/2014/main" id="{F62FB6FE-1C68-4E57-AC6F-CD755D78709F}"/>
              </a:ext>
            </a:extLst>
          </p:cNvPr>
          <p:cNvSpPr txBox="1">
            <a:spLocks/>
          </p:cNvSpPr>
          <p:nvPr/>
        </p:nvSpPr>
        <p:spPr>
          <a:xfrm>
            <a:off x="1241885" y="27648"/>
            <a:ext cx="6153462" cy="778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1800"/>
              <a:buFont typeface="Rajdhani"/>
              <a:buNone/>
              <a:defRPr sz="45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9pPr>
          </a:lstStyle>
          <a:p>
            <a:r>
              <a:rPr lang="en-US" sz="4000" dirty="0"/>
              <a:t>Proposed solutions </a:t>
            </a:r>
            <a:r>
              <a:rPr lang="en-US" sz="2400" dirty="0"/>
              <a:t>(cont.)</a:t>
            </a:r>
            <a:endParaRPr lang="ar-EG" sz="2400" dirty="0"/>
          </a:p>
        </p:txBody>
      </p:sp>
    </p:spTree>
    <p:extLst>
      <p:ext uri="{BB962C8B-B14F-4D97-AF65-F5344CB8AC3E}">
        <p14:creationId xmlns:p14="http://schemas.microsoft.com/office/powerpoint/2010/main" val="3525532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C670-19CC-4082-B741-07882BAE83EF}"/>
              </a:ext>
            </a:extLst>
          </p:cNvPr>
          <p:cNvSpPr>
            <a:spLocks noGrp="1"/>
          </p:cNvSpPr>
          <p:nvPr>
            <p:ph type="title"/>
          </p:nvPr>
        </p:nvSpPr>
        <p:spPr>
          <a:xfrm>
            <a:off x="120563" y="944963"/>
            <a:ext cx="8902874" cy="4753627"/>
          </a:xfrm>
        </p:spPr>
        <p:txBody>
          <a:bodyPr/>
          <a:lstStyle/>
          <a:p>
            <a:pPr algn="l"/>
            <a:r>
              <a:rPr lang="en-US" sz="2400" b="0" dirty="0"/>
              <a:t>2- Techniques of Preprocessing and Deep Learning</a:t>
            </a:r>
            <a:br>
              <a:rPr lang="en-US" sz="2400" b="0" dirty="0"/>
            </a:br>
            <a:br>
              <a:rPr lang="en-US" sz="2400" b="0" dirty="0"/>
            </a:br>
            <a:r>
              <a:rPr lang="en-US" sz="2000" b="0" dirty="0"/>
              <a:t>- ML and DL are techniques for pattern recognizing and it can be applied on medical images. They are powerful tools that can help to render medical diagnoses.</a:t>
            </a:r>
            <a:br>
              <a:rPr lang="en-US" sz="2000" b="0" dirty="0"/>
            </a:br>
            <a:br>
              <a:rPr lang="en-US" sz="2000" b="0" dirty="0"/>
            </a:br>
            <a:r>
              <a:rPr lang="en-US" sz="2000" b="0" dirty="0"/>
              <a:t>- As they make accurate classification in medical diagnoses and reduce diagnostic errors by clinicians.</a:t>
            </a:r>
            <a:br>
              <a:rPr lang="en-US" sz="2000" b="0" dirty="0"/>
            </a:br>
            <a:br>
              <a:rPr lang="en-US" sz="2000" b="0" dirty="0"/>
            </a:br>
            <a:r>
              <a:rPr lang="en-US" sz="2000" b="0" dirty="0"/>
              <a:t>Why are we Prefer using Deep Learning techniques on ML techniques  </a:t>
            </a:r>
            <a:r>
              <a:rPr lang="en-US" sz="4400" b="0" dirty="0"/>
              <a:t>?  </a:t>
            </a:r>
            <a:br>
              <a:rPr lang="en-US" sz="1600" b="0" dirty="0"/>
            </a:br>
            <a:br>
              <a:rPr lang="en-US" sz="2000" b="0" dirty="0"/>
            </a:br>
            <a:br>
              <a:rPr lang="en-US" sz="2000" b="0" dirty="0"/>
            </a:br>
            <a:r>
              <a:rPr lang="en-US" sz="2000" b="0" dirty="0"/>
              <a:t> </a:t>
            </a:r>
            <a:br>
              <a:rPr lang="en-US" sz="2000" b="0" dirty="0"/>
            </a:br>
            <a:br>
              <a:rPr lang="en-US" sz="2000" b="0" dirty="0"/>
            </a:br>
            <a:r>
              <a:rPr lang="en-US" sz="2000" b="0" dirty="0"/>
              <a:t> </a:t>
            </a:r>
            <a:br>
              <a:rPr lang="en-US" dirty="0"/>
            </a:br>
            <a:br>
              <a:rPr lang="en-US" sz="2400" b="0" dirty="0"/>
            </a:br>
            <a:endParaRPr lang="ar-EG" sz="2400" b="0" dirty="0"/>
          </a:p>
        </p:txBody>
      </p:sp>
      <p:sp>
        <p:nvSpPr>
          <p:cNvPr id="3" name="Title 1">
            <a:extLst>
              <a:ext uri="{FF2B5EF4-FFF2-40B4-BE49-F238E27FC236}">
                <a16:creationId xmlns:a16="http://schemas.microsoft.com/office/drawing/2014/main" id="{C4718249-9EA9-490D-A72E-BED484AD8E67}"/>
              </a:ext>
            </a:extLst>
          </p:cNvPr>
          <p:cNvSpPr txBox="1">
            <a:spLocks/>
          </p:cNvSpPr>
          <p:nvPr/>
        </p:nvSpPr>
        <p:spPr>
          <a:xfrm>
            <a:off x="1138253" y="73152"/>
            <a:ext cx="6153462" cy="778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1800"/>
              <a:buFont typeface="Rajdhani"/>
              <a:buNone/>
              <a:defRPr sz="45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9pPr>
          </a:lstStyle>
          <a:p>
            <a:r>
              <a:rPr lang="en-US" sz="4000" dirty="0"/>
              <a:t>Proposed solutions </a:t>
            </a:r>
            <a:r>
              <a:rPr lang="en-US" sz="2400" dirty="0"/>
              <a:t>(cont.)</a:t>
            </a:r>
            <a:endParaRPr lang="ar-EG" sz="2400" dirty="0"/>
          </a:p>
        </p:txBody>
      </p:sp>
    </p:spTree>
    <p:extLst>
      <p:ext uri="{BB962C8B-B14F-4D97-AF65-F5344CB8AC3E}">
        <p14:creationId xmlns:p14="http://schemas.microsoft.com/office/powerpoint/2010/main" val="3633027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AC7232F-7B05-44BD-8D7D-439CFFBF0FEF}"/>
              </a:ext>
            </a:extLst>
          </p:cNvPr>
          <p:cNvSpPr>
            <a:spLocks noGrp="1"/>
          </p:cNvSpPr>
          <p:nvPr>
            <p:ph type="title" idx="6"/>
          </p:nvPr>
        </p:nvSpPr>
        <p:spPr>
          <a:xfrm>
            <a:off x="0" y="145905"/>
            <a:ext cx="3695177" cy="1156802"/>
          </a:xfrm>
        </p:spPr>
        <p:txBody>
          <a:bodyPr/>
          <a:lstStyle/>
          <a:p>
            <a:pPr algn="l"/>
            <a:r>
              <a:rPr lang="en-US" sz="3600" dirty="0"/>
              <a:t>Project specifications</a:t>
            </a:r>
            <a:endParaRPr lang="ar-EG" sz="3600" dirty="0"/>
          </a:p>
        </p:txBody>
      </p:sp>
      <p:sp>
        <p:nvSpPr>
          <p:cNvPr id="11" name="TextBox 10">
            <a:extLst>
              <a:ext uri="{FF2B5EF4-FFF2-40B4-BE49-F238E27FC236}">
                <a16:creationId xmlns:a16="http://schemas.microsoft.com/office/drawing/2014/main" id="{2DE1366B-F199-43DE-8B7E-23FD34973E49}"/>
              </a:ext>
            </a:extLst>
          </p:cNvPr>
          <p:cNvSpPr txBox="1"/>
          <p:nvPr/>
        </p:nvSpPr>
        <p:spPr>
          <a:xfrm>
            <a:off x="139018" y="1480808"/>
            <a:ext cx="4033381" cy="4401205"/>
          </a:xfrm>
          <a:prstGeom prst="rect">
            <a:avLst/>
          </a:prstGeom>
          <a:noFill/>
        </p:spPr>
        <p:txBody>
          <a:bodyPr wrap="square" rtlCol="1">
            <a:spAutoFit/>
          </a:bodyPr>
          <a:lstStyle/>
          <a:p>
            <a:r>
              <a:rPr lang="en-US" sz="2000" dirty="0">
                <a:solidFill>
                  <a:schemeClr val="accent6">
                    <a:lumMod val="60000"/>
                    <a:lumOff val="40000"/>
                  </a:schemeClr>
                </a:solidFill>
              </a:rPr>
              <a:t>System Architecture Phase 1</a:t>
            </a:r>
          </a:p>
          <a:p>
            <a:endParaRPr lang="en-US" sz="1100" dirty="0">
              <a:solidFill>
                <a:schemeClr val="accent6">
                  <a:lumMod val="60000"/>
                  <a:lumOff val="40000"/>
                </a:schemeClr>
              </a:solidFill>
            </a:endParaRPr>
          </a:p>
          <a:p>
            <a:r>
              <a:rPr lang="en-US" sz="1600" dirty="0">
                <a:solidFill>
                  <a:schemeClr val="tx2"/>
                </a:solidFill>
              </a:rPr>
              <a:t>-preprocessing: Augmentation on the images, resize the images and gray scale it, intensity adjustment, Unsharp mask to sharpen the edges and DWT to extract the localization.</a:t>
            </a:r>
          </a:p>
          <a:p>
            <a:endParaRPr lang="en-US" sz="1600" dirty="0">
              <a:solidFill>
                <a:schemeClr val="tx2"/>
              </a:solidFill>
            </a:endParaRPr>
          </a:p>
          <a:p>
            <a:r>
              <a:rPr lang="en-US" sz="1600" dirty="0">
                <a:solidFill>
                  <a:schemeClr val="tx2"/>
                </a:solidFill>
              </a:rPr>
              <a:t>-classification: enter images to ML and DL to classifiers to obtain the result </a:t>
            </a:r>
          </a:p>
          <a:p>
            <a:r>
              <a:rPr lang="en-US" sz="1600" dirty="0">
                <a:solidFill>
                  <a:schemeClr val="tx2"/>
                </a:solidFill>
              </a:rPr>
              <a:t>Classifiers used here are CNN, KNN, RF, NB.</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ar-EG" sz="4000" dirty="0">
              <a:solidFill>
                <a:schemeClr val="tx2"/>
              </a:solidFill>
            </a:endParaRPr>
          </a:p>
        </p:txBody>
      </p:sp>
      <p:pic>
        <p:nvPicPr>
          <p:cNvPr id="7" name="Picture 6">
            <a:extLst>
              <a:ext uri="{FF2B5EF4-FFF2-40B4-BE49-F238E27FC236}">
                <a16:creationId xmlns:a16="http://schemas.microsoft.com/office/drawing/2014/main" id="{5C6C6764-2450-4C09-B2B3-D489C0A56384}"/>
              </a:ext>
            </a:extLst>
          </p:cNvPr>
          <p:cNvPicPr/>
          <p:nvPr/>
        </p:nvPicPr>
        <p:blipFill rotWithShape="1">
          <a:blip r:embed="rId2">
            <a:extLst>
              <a:ext uri="{28A0092B-C50C-407E-A947-70E740481C1C}">
                <a14:useLocalDpi xmlns:a14="http://schemas.microsoft.com/office/drawing/2010/main" val="0"/>
              </a:ext>
            </a:extLst>
          </a:blip>
          <a:srcRect l="8841" t="-11226" r="-1767" b="8515"/>
          <a:stretch/>
        </p:blipFill>
        <p:spPr bwMode="auto">
          <a:xfrm>
            <a:off x="5392203" y="-347472"/>
            <a:ext cx="2992103" cy="4851689"/>
          </a:xfrm>
          <a:prstGeom prst="rect">
            <a:avLst/>
          </a:prstGeom>
          <a:ln>
            <a:noFill/>
          </a:ln>
          <a:extLst>
            <a:ext uri="{53640926-AAD7-44D8-BBD7-CCE9431645EC}">
              <a14:shadowObscured xmlns:a14="http://schemas.microsoft.com/office/drawing/2010/main"/>
            </a:ext>
          </a:extLst>
        </p:spPr>
      </p:pic>
      <p:cxnSp>
        <p:nvCxnSpPr>
          <p:cNvPr id="12" name="Google Shape;137;p27">
            <a:extLst>
              <a:ext uri="{FF2B5EF4-FFF2-40B4-BE49-F238E27FC236}">
                <a16:creationId xmlns:a16="http://schemas.microsoft.com/office/drawing/2014/main" id="{9381C0FD-97E0-4815-B29E-8C3622DF7A46}"/>
              </a:ext>
            </a:extLst>
          </p:cNvPr>
          <p:cNvCxnSpPr>
            <a:cxnSpLocks/>
          </p:cNvCxnSpPr>
          <p:nvPr/>
        </p:nvCxnSpPr>
        <p:spPr>
          <a:xfrm>
            <a:off x="2904547" y="436855"/>
            <a:ext cx="0" cy="630600"/>
          </a:xfrm>
          <a:prstGeom prst="straightConnector1">
            <a:avLst/>
          </a:prstGeom>
          <a:noFill/>
          <a:ln w="19050" cap="flat" cmpd="sng">
            <a:solidFill>
              <a:schemeClr val="lt2"/>
            </a:solidFill>
            <a:prstDash val="solid"/>
            <a:round/>
            <a:headEnd type="oval" w="med" len="med"/>
            <a:tailEnd type="oval" w="med" len="med"/>
          </a:ln>
        </p:spPr>
      </p:cxnSp>
      <p:sp>
        <p:nvSpPr>
          <p:cNvPr id="2" name="Rectangle 1">
            <a:extLst>
              <a:ext uri="{FF2B5EF4-FFF2-40B4-BE49-F238E27FC236}">
                <a16:creationId xmlns:a16="http://schemas.microsoft.com/office/drawing/2014/main" id="{3E052B35-5D52-48CF-B1C1-FDADCAEC9D72}"/>
              </a:ext>
            </a:extLst>
          </p:cNvPr>
          <p:cNvSpPr/>
          <p:nvPr/>
        </p:nvSpPr>
        <p:spPr>
          <a:xfrm>
            <a:off x="4835251" y="4515682"/>
            <a:ext cx="4301177" cy="307777"/>
          </a:xfrm>
          <a:prstGeom prst="rect">
            <a:avLst/>
          </a:prstGeom>
        </p:spPr>
        <p:txBody>
          <a:bodyPr wrap="none">
            <a:spAutoFit/>
          </a:bodyPr>
          <a:lstStyle/>
          <a:p>
            <a:r>
              <a:rPr lang="en-US" dirty="0">
                <a:solidFill>
                  <a:schemeClr val="tx2"/>
                </a:solidFill>
                <a:latin typeface="Calibri" panose="020F0502020204030204" pitchFamily="34" charset="0"/>
                <a:ea typeface="Calibri" panose="020F0502020204030204" pitchFamily="34" charset="0"/>
                <a:cs typeface="Arial" panose="020B0604020202020204" pitchFamily="34" charset="0"/>
              </a:rPr>
              <a:t>Flow chart of the Proposed system architecture Phase 1.</a:t>
            </a:r>
            <a:endParaRPr lang="ar-EG" dirty="0">
              <a:solidFill>
                <a:schemeClr val="tx2"/>
              </a:solidFill>
            </a:endParaRPr>
          </a:p>
        </p:txBody>
      </p:sp>
    </p:spTree>
    <p:extLst>
      <p:ext uri="{BB962C8B-B14F-4D97-AF65-F5344CB8AC3E}">
        <p14:creationId xmlns:p14="http://schemas.microsoft.com/office/powerpoint/2010/main" val="301797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41EBCE5A-033E-49CF-AA0C-8007563602A1}"/>
              </a:ext>
            </a:extLst>
          </p:cNvPr>
          <p:cNvSpPr>
            <a:spLocks noGrp="1"/>
          </p:cNvSpPr>
          <p:nvPr>
            <p:ph type="title" idx="6"/>
          </p:nvPr>
        </p:nvSpPr>
        <p:spPr>
          <a:xfrm>
            <a:off x="0" y="145905"/>
            <a:ext cx="3695177" cy="1156802"/>
          </a:xfrm>
        </p:spPr>
        <p:txBody>
          <a:bodyPr/>
          <a:lstStyle/>
          <a:p>
            <a:pPr algn="l"/>
            <a:r>
              <a:rPr lang="en-US" sz="3600" dirty="0"/>
              <a:t>Project specifications</a:t>
            </a:r>
            <a:endParaRPr lang="ar-EG" sz="3600" dirty="0"/>
          </a:p>
        </p:txBody>
      </p:sp>
      <p:sp>
        <p:nvSpPr>
          <p:cNvPr id="10" name="TextBox 9">
            <a:extLst>
              <a:ext uri="{FF2B5EF4-FFF2-40B4-BE49-F238E27FC236}">
                <a16:creationId xmlns:a16="http://schemas.microsoft.com/office/drawing/2014/main" id="{225B896B-9FB9-40FF-858E-0725E2D61D19}"/>
              </a:ext>
            </a:extLst>
          </p:cNvPr>
          <p:cNvSpPr txBox="1"/>
          <p:nvPr/>
        </p:nvSpPr>
        <p:spPr>
          <a:xfrm>
            <a:off x="75169" y="1472683"/>
            <a:ext cx="5437619" cy="3231654"/>
          </a:xfrm>
          <a:prstGeom prst="rect">
            <a:avLst/>
          </a:prstGeom>
          <a:noFill/>
        </p:spPr>
        <p:txBody>
          <a:bodyPr wrap="square" rtlCol="1">
            <a:spAutoFit/>
          </a:bodyPr>
          <a:lstStyle/>
          <a:p>
            <a:r>
              <a:rPr lang="en-US" sz="2000" dirty="0">
                <a:solidFill>
                  <a:schemeClr val="accent6">
                    <a:lumMod val="60000"/>
                    <a:lumOff val="40000"/>
                  </a:schemeClr>
                </a:solidFill>
              </a:rPr>
              <a:t>System Architecture Phase 2</a:t>
            </a:r>
          </a:p>
          <a:p>
            <a:endParaRPr lang="en-US" dirty="0">
              <a:solidFill>
                <a:schemeClr val="accent6">
                  <a:lumMod val="60000"/>
                  <a:lumOff val="40000"/>
                </a:schemeClr>
              </a:solidFill>
            </a:endParaRPr>
          </a:p>
          <a:p>
            <a:r>
              <a:rPr lang="en-US" dirty="0">
                <a:solidFill>
                  <a:schemeClr val="accent2">
                    <a:lumMod val="20000"/>
                    <a:lumOff val="80000"/>
                  </a:schemeClr>
                </a:solidFill>
              </a:rPr>
              <a:t>Augmentation:</a:t>
            </a:r>
            <a:r>
              <a:rPr lang="en-US" dirty="0">
                <a:solidFill>
                  <a:schemeClr val="tx2"/>
                </a:solidFill>
              </a:rPr>
              <a:t> 2 Types </a:t>
            </a:r>
          </a:p>
          <a:p>
            <a:endParaRPr lang="en-US" dirty="0">
              <a:solidFill>
                <a:schemeClr val="tx2"/>
              </a:solidFill>
            </a:endParaRPr>
          </a:p>
          <a:p>
            <a:r>
              <a:rPr lang="en-US" dirty="0">
                <a:solidFill>
                  <a:schemeClr val="accent2">
                    <a:lumMod val="20000"/>
                    <a:lumOff val="80000"/>
                  </a:schemeClr>
                </a:solidFill>
              </a:rPr>
              <a:t>Resize: </a:t>
            </a:r>
            <a:r>
              <a:rPr lang="en-US" dirty="0">
                <a:solidFill>
                  <a:schemeClr val="tx2"/>
                </a:solidFill>
              </a:rPr>
              <a:t>150 * 150</a:t>
            </a:r>
          </a:p>
          <a:p>
            <a:endParaRPr lang="en-US" dirty="0">
              <a:solidFill>
                <a:schemeClr val="tx2"/>
              </a:solidFill>
            </a:endParaRPr>
          </a:p>
          <a:p>
            <a:r>
              <a:rPr lang="en-US" dirty="0">
                <a:solidFill>
                  <a:schemeClr val="accent2">
                    <a:lumMod val="20000"/>
                    <a:lumOff val="80000"/>
                  </a:schemeClr>
                </a:solidFill>
              </a:rPr>
              <a:t>Enhancing Mask: </a:t>
            </a:r>
            <a:r>
              <a:rPr lang="en-US" dirty="0">
                <a:solidFill>
                  <a:schemeClr val="tx2"/>
                </a:solidFill>
              </a:rPr>
              <a:t>Unsharp Mask</a:t>
            </a:r>
          </a:p>
          <a:p>
            <a:endParaRPr lang="en-US" dirty="0">
              <a:solidFill>
                <a:schemeClr val="tx2"/>
              </a:solidFill>
            </a:endParaRPr>
          </a:p>
          <a:p>
            <a:r>
              <a:rPr lang="en-US" dirty="0">
                <a:solidFill>
                  <a:schemeClr val="accent2">
                    <a:lumMod val="20000"/>
                    <a:lumOff val="80000"/>
                  </a:schemeClr>
                </a:solidFill>
              </a:rPr>
              <a:t>Normalization: </a:t>
            </a:r>
            <a:r>
              <a:rPr lang="en-US" dirty="0">
                <a:solidFill>
                  <a:schemeClr val="tx2"/>
                </a:solidFill>
              </a:rPr>
              <a:t>Z-normalization</a:t>
            </a:r>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ar-EG" sz="4000" dirty="0">
              <a:solidFill>
                <a:schemeClr val="tx2"/>
              </a:solidFill>
            </a:endParaRPr>
          </a:p>
        </p:txBody>
      </p:sp>
      <p:pic>
        <p:nvPicPr>
          <p:cNvPr id="11" name="Picture 10">
            <a:extLst>
              <a:ext uri="{FF2B5EF4-FFF2-40B4-BE49-F238E27FC236}">
                <a16:creationId xmlns:a16="http://schemas.microsoft.com/office/drawing/2014/main" id="{A136EC61-9023-4788-88F1-5CE2A9B5190A}"/>
              </a:ext>
            </a:extLst>
          </p:cNvPr>
          <p:cNvPicPr/>
          <p:nvPr/>
        </p:nvPicPr>
        <p:blipFill rotWithShape="1">
          <a:blip r:embed="rId2">
            <a:extLst>
              <a:ext uri="{28A0092B-C50C-407E-A947-70E740481C1C}">
                <a14:useLocalDpi xmlns:a14="http://schemas.microsoft.com/office/drawing/2010/main" val="0"/>
              </a:ext>
            </a:extLst>
          </a:blip>
          <a:srcRect l="1924" t="2309" r="2308" b="1547"/>
          <a:stretch/>
        </p:blipFill>
        <p:spPr bwMode="auto">
          <a:xfrm>
            <a:off x="5344222" y="168453"/>
            <a:ext cx="3578793" cy="4524609"/>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04F6B7A7-D341-4CD2-9D94-F05C4FDD74E1}"/>
              </a:ext>
            </a:extLst>
          </p:cNvPr>
          <p:cNvSpPr/>
          <p:nvPr/>
        </p:nvSpPr>
        <p:spPr>
          <a:xfrm>
            <a:off x="4983031" y="4715611"/>
            <a:ext cx="4301177" cy="307777"/>
          </a:xfrm>
          <a:prstGeom prst="rect">
            <a:avLst/>
          </a:prstGeom>
        </p:spPr>
        <p:txBody>
          <a:bodyPr wrap="none">
            <a:spAutoFit/>
          </a:bodyPr>
          <a:lstStyle/>
          <a:p>
            <a:r>
              <a:rPr lang="en-US" dirty="0">
                <a:solidFill>
                  <a:schemeClr val="tx2"/>
                </a:solidFill>
                <a:latin typeface="Calibri" panose="020F0502020204030204" pitchFamily="34" charset="0"/>
                <a:ea typeface="Calibri" panose="020F0502020204030204" pitchFamily="34" charset="0"/>
                <a:cs typeface="Arial" panose="020B0604020202020204" pitchFamily="34" charset="0"/>
              </a:rPr>
              <a:t>Flow chart of the Proposed system architecture Phase 2</a:t>
            </a:r>
            <a:endParaRPr lang="ar-EG" dirty="0">
              <a:solidFill>
                <a:schemeClr val="tx2"/>
              </a:solidFill>
            </a:endParaRPr>
          </a:p>
        </p:txBody>
      </p:sp>
    </p:spTree>
    <p:extLst>
      <p:ext uri="{BB962C8B-B14F-4D97-AF65-F5344CB8AC3E}">
        <p14:creationId xmlns:p14="http://schemas.microsoft.com/office/powerpoint/2010/main" val="205142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8BBE6DF2-D8E4-4554-AB33-165C8B9EE588}"/>
              </a:ext>
            </a:extLst>
          </p:cNvPr>
          <p:cNvSpPr>
            <a:spLocks noChangeArrowheads="1"/>
          </p:cNvSpPr>
          <p:nvPr/>
        </p:nvSpPr>
        <p:spPr bwMode="auto">
          <a:xfrm>
            <a:off x="138364" y="885490"/>
            <a:ext cx="9005636"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Arial" panose="020B0604020202020204" pitchFamily="34" charset="0"/>
              </a:rPr>
              <a:t>Models: We made 6 models 2 of the are tuned differently (CNN, Inception), with 4 unique model CNN, CNNSVM, Inseption3V, </a:t>
            </a:r>
            <a:r>
              <a:rPr kumimoji="0" lang="en-US" altLang="ar-EG" sz="2000" b="0" i="0" u="none" strike="noStrike" cap="none" normalizeH="0" baseline="0" dirty="0" err="1">
                <a:ln>
                  <a:noFill/>
                </a:ln>
                <a:solidFill>
                  <a:schemeClr val="tx2"/>
                </a:solidFill>
                <a:effectLst/>
                <a:latin typeface="Calibri" panose="020F0502020204030204" pitchFamily="34" charset="0"/>
                <a:ea typeface="Calibri" panose="020F0502020204030204" pitchFamily="34" charset="0"/>
                <a:cs typeface="Arial" panose="020B0604020202020204" pitchFamily="34" charset="0"/>
              </a:rPr>
              <a:t>Alexnet</a:t>
            </a:r>
            <a:r>
              <a:rPr kumimoji="0" lang="en-US" altLang="ar-EG" sz="2000"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EG" sz="2000"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EG" sz="2000" b="0" i="0" u="none" strike="noStrike" cap="none" normalizeH="0" baseline="0" dirty="0">
              <a:ln>
                <a:noFill/>
              </a:ln>
              <a:solidFill>
                <a:schemeClr val="tx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We Tried different models, including EfficientNetB7, ResNet50 Evaluated results and found CNN, CNN-SVM, Alex Net, and InceptionV3 performed best.</a:t>
            </a:r>
            <a:endParaRPr kumimoji="0" lang="en-US" altLang="ar-EG" sz="2000" b="0" i="0" u="none" strike="noStrike" cap="none" normalizeH="0" baseline="0" dirty="0">
              <a:ln>
                <a:noFill/>
              </a:ln>
              <a:solidFill>
                <a:schemeClr val="tx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Fine-tuned hyperparameters, starting with batch size and epochs and ending with model architecture.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EG" sz="2000"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lvl="0" algn="justLow" eaLnBrk="0" fontAlgn="base" hangingPunct="0">
              <a:spcBef>
                <a:spcPct val="0"/>
              </a:spcBef>
              <a:spcAft>
                <a:spcPct val="0"/>
              </a:spcAft>
              <a:buClrTx/>
            </a:pPr>
            <a:endParaRPr lang="en-US" altLang="ar-EG" sz="20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lvl="0" algn="justLow" eaLnBrk="0" fontAlgn="base" hangingPunct="0">
              <a:spcBef>
                <a:spcPct val="0"/>
              </a:spcBef>
              <a:spcAft>
                <a:spcPct val="0"/>
              </a:spcAft>
              <a:buClrTx/>
            </a:pPr>
            <a:r>
              <a:rPr lang="en-US" altLang="ar-EG" sz="2000" dirty="0">
                <a:solidFill>
                  <a:schemeClr val="tx2"/>
                </a:solidFill>
                <a:latin typeface="Calibri" panose="020F0502020204030204" pitchFamily="34" charset="0"/>
                <a:ea typeface="Calibri" panose="020F0502020204030204" pitchFamily="34" charset="0"/>
                <a:cs typeface="Calibri" panose="020F0502020204030204" pitchFamily="34" charset="0"/>
              </a:rPr>
              <a:t>If the image classification is abnormal it will enter another classifier (Inception3) that will classify its category.</a:t>
            </a:r>
            <a:endParaRPr lang="en-US" altLang="ar-EG" sz="2000" dirty="0">
              <a:solidFill>
                <a:schemeClr val="tx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EG" sz="2000" b="0" i="0" u="none" strike="noStrike" cap="none" normalizeH="0" baseline="0" dirty="0">
              <a:ln>
                <a:noFill/>
              </a:ln>
              <a:solidFill>
                <a:schemeClr val="tx2"/>
              </a:solidFill>
              <a:effectLst/>
              <a:latin typeface="Arial" panose="020B0604020202020204" pitchFamily="34" charset="0"/>
            </a:endParaRPr>
          </a:p>
        </p:txBody>
      </p:sp>
      <p:sp>
        <p:nvSpPr>
          <p:cNvPr id="3" name="Title 7">
            <a:extLst>
              <a:ext uri="{FF2B5EF4-FFF2-40B4-BE49-F238E27FC236}">
                <a16:creationId xmlns:a16="http://schemas.microsoft.com/office/drawing/2014/main" id="{0506F8B2-A0AC-4928-9648-769A99EFA9E3}"/>
              </a:ext>
            </a:extLst>
          </p:cNvPr>
          <p:cNvSpPr txBox="1">
            <a:spLocks/>
          </p:cNvSpPr>
          <p:nvPr/>
        </p:nvSpPr>
        <p:spPr>
          <a:xfrm>
            <a:off x="0" y="0"/>
            <a:ext cx="5858256" cy="1156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algn="l"/>
            <a:r>
              <a:rPr lang="en-US" sz="3600" dirty="0"/>
              <a:t>Project specifications </a:t>
            </a:r>
            <a:r>
              <a:rPr lang="en-US" sz="2400" dirty="0"/>
              <a:t>(cont.)</a:t>
            </a:r>
            <a:endParaRPr lang="ar-EG" sz="3600" dirty="0"/>
          </a:p>
        </p:txBody>
      </p:sp>
    </p:spTree>
    <p:extLst>
      <p:ext uri="{BB962C8B-B14F-4D97-AF65-F5344CB8AC3E}">
        <p14:creationId xmlns:p14="http://schemas.microsoft.com/office/powerpoint/2010/main" val="240888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F98ACE-93C7-46E9-BDFD-E636A0E81535}"/>
              </a:ext>
            </a:extLst>
          </p:cNvPr>
          <p:cNvSpPr>
            <a:spLocks noGrp="1"/>
          </p:cNvSpPr>
          <p:nvPr>
            <p:ph type="title" idx="6"/>
          </p:nvPr>
        </p:nvSpPr>
        <p:spPr>
          <a:xfrm>
            <a:off x="640752" y="213287"/>
            <a:ext cx="7704000" cy="572700"/>
          </a:xfrm>
        </p:spPr>
        <p:txBody>
          <a:bodyPr/>
          <a:lstStyle/>
          <a:p>
            <a:r>
              <a:rPr lang="en-US" dirty="0"/>
              <a:t>Results</a:t>
            </a:r>
            <a:endParaRPr lang="ar-EG" dirty="0"/>
          </a:p>
        </p:txBody>
      </p:sp>
      <p:graphicFrame>
        <p:nvGraphicFramePr>
          <p:cNvPr id="9" name="Table 8">
            <a:extLst>
              <a:ext uri="{FF2B5EF4-FFF2-40B4-BE49-F238E27FC236}">
                <a16:creationId xmlns:a16="http://schemas.microsoft.com/office/drawing/2014/main" id="{45AE647D-DC61-4C0D-9E13-BFC418134315}"/>
              </a:ext>
            </a:extLst>
          </p:cNvPr>
          <p:cNvGraphicFramePr>
            <a:graphicFrameLocks noGrp="1"/>
          </p:cNvGraphicFramePr>
          <p:nvPr>
            <p:extLst>
              <p:ext uri="{D42A27DB-BD31-4B8C-83A1-F6EECF244321}">
                <p14:modId xmlns:p14="http://schemas.microsoft.com/office/powerpoint/2010/main" val="377983978"/>
              </p:ext>
            </p:extLst>
          </p:nvPr>
        </p:nvGraphicFramePr>
        <p:xfrm>
          <a:off x="339893" y="889619"/>
          <a:ext cx="8464214" cy="3948669"/>
        </p:xfrm>
        <a:graphic>
          <a:graphicData uri="http://schemas.openxmlformats.org/drawingml/2006/table">
            <a:tbl>
              <a:tblPr firstRow="1" firstCol="1" bandRow="1">
                <a:tableStyleId>{29EB4C9D-7ACA-4990-950A-245B0C97FBAF}</a:tableStyleId>
              </a:tblPr>
              <a:tblGrid>
                <a:gridCol w="2292016">
                  <a:extLst>
                    <a:ext uri="{9D8B030D-6E8A-4147-A177-3AD203B41FA5}">
                      <a16:colId xmlns:a16="http://schemas.microsoft.com/office/drawing/2014/main" val="3318033390"/>
                    </a:ext>
                  </a:extLst>
                </a:gridCol>
                <a:gridCol w="2177559">
                  <a:extLst>
                    <a:ext uri="{9D8B030D-6E8A-4147-A177-3AD203B41FA5}">
                      <a16:colId xmlns:a16="http://schemas.microsoft.com/office/drawing/2014/main" val="1113069444"/>
                    </a:ext>
                  </a:extLst>
                </a:gridCol>
                <a:gridCol w="1713220">
                  <a:extLst>
                    <a:ext uri="{9D8B030D-6E8A-4147-A177-3AD203B41FA5}">
                      <a16:colId xmlns:a16="http://schemas.microsoft.com/office/drawing/2014/main" val="1546576711"/>
                    </a:ext>
                  </a:extLst>
                </a:gridCol>
                <a:gridCol w="2281419">
                  <a:extLst>
                    <a:ext uri="{9D8B030D-6E8A-4147-A177-3AD203B41FA5}">
                      <a16:colId xmlns:a16="http://schemas.microsoft.com/office/drawing/2014/main" val="4056780126"/>
                    </a:ext>
                  </a:extLst>
                </a:gridCol>
              </a:tblGrid>
              <a:tr h="344215">
                <a:tc>
                  <a:txBody>
                    <a:bodyPr/>
                    <a:lstStyle/>
                    <a:p>
                      <a:pPr marL="0" marR="0" algn="just" rtl="0">
                        <a:lnSpc>
                          <a:spcPct val="107000"/>
                        </a:lnSpc>
                        <a:spcBef>
                          <a:spcPts val="0"/>
                        </a:spcBef>
                        <a:spcAft>
                          <a:spcPts val="0"/>
                        </a:spcAft>
                      </a:pPr>
                      <a:r>
                        <a:rPr lang="en-US" sz="1100" dirty="0">
                          <a:solidFill>
                            <a:schemeClr val="tx2"/>
                          </a:solidFill>
                          <a:effectLst/>
                        </a:rPr>
                        <a:t> </a:t>
                      </a:r>
                      <a:endParaRPr lang="en-US" sz="9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ctr" rtl="0">
                        <a:lnSpc>
                          <a:spcPct val="107000"/>
                        </a:lnSpc>
                        <a:spcBef>
                          <a:spcPts val="0"/>
                        </a:spcBef>
                        <a:spcAft>
                          <a:spcPts val="0"/>
                        </a:spcAft>
                      </a:pPr>
                      <a:r>
                        <a:rPr lang="en-US" sz="1600" dirty="0">
                          <a:solidFill>
                            <a:schemeClr val="accent2">
                              <a:lumMod val="20000"/>
                              <a:lumOff val="80000"/>
                            </a:schemeClr>
                          </a:solidFill>
                          <a:effectLst/>
                        </a:rPr>
                        <a:t>Without Augmentation</a:t>
                      </a:r>
                      <a:endParaRPr lang="en-US" sz="1100" dirty="0">
                        <a:solidFill>
                          <a:schemeClr val="accent2">
                            <a:lumMod val="20000"/>
                            <a:lumOff val="8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ctr" rtl="0">
                        <a:lnSpc>
                          <a:spcPct val="107000"/>
                        </a:lnSpc>
                        <a:spcBef>
                          <a:spcPts val="0"/>
                        </a:spcBef>
                        <a:spcAft>
                          <a:spcPts val="0"/>
                        </a:spcAft>
                      </a:pPr>
                      <a:r>
                        <a:rPr lang="en-US" sz="1600" dirty="0">
                          <a:solidFill>
                            <a:schemeClr val="accent2">
                              <a:lumMod val="20000"/>
                              <a:lumOff val="80000"/>
                            </a:schemeClr>
                          </a:solidFill>
                          <a:effectLst/>
                        </a:rPr>
                        <a:t>Augmentation</a:t>
                      </a:r>
                      <a:endParaRPr lang="en-US" sz="1100" dirty="0">
                        <a:solidFill>
                          <a:schemeClr val="accent2">
                            <a:lumMod val="20000"/>
                            <a:lumOff val="80000"/>
                          </a:schemeClr>
                        </a:solidFill>
                        <a:effectLst/>
                      </a:endParaRPr>
                    </a:p>
                    <a:p>
                      <a:pPr marL="0" marR="0" algn="ctr" rtl="0">
                        <a:lnSpc>
                          <a:spcPct val="107000"/>
                        </a:lnSpc>
                        <a:spcBef>
                          <a:spcPts val="0"/>
                        </a:spcBef>
                        <a:spcAft>
                          <a:spcPts val="0"/>
                        </a:spcAft>
                      </a:pPr>
                      <a:r>
                        <a:rPr lang="en-US" sz="1600" dirty="0">
                          <a:solidFill>
                            <a:schemeClr val="accent2">
                              <a:lumMod val="20000"/>
                              <a:lumOff val="80000"/>
                            </a:schemeClr>
                          </a:solidFill>
                          <a:effectLst/>
                        </a:rPr>
                        <a:t>On all data</a:t>
                      </a:r>
                      <a:endParaRPr lang="en-US" sz="1100" dirty="0">
                        <a:solidFill>
                          <a:schemeClr val="accent2">
                            <a:lumMod val="20000"/>
                            <a:lumOff val="8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ctr" rtl="0">
                        <a:lnSpc>
                          <a:spcPct val="107000"/>
                        </a:lnSpc>
                        <a:spcBef>
                          <a:spcPts val="0"/>
                        </a:spcBef>
                        <a:spcAft>
                          <a:spcPts val="0"/>
                        </a:spcAft>
                      </a:pPr>
                      <a:r>
                        <a:rPr lang="en-US" sz="1600" dirty="0">
                          <a:solidFill>
                            <a:schemeClr val="accent2">
                              <a:lumMod val="20000"/>
                              <a:lumOff val="80000"/>
                            </a:schemeClr>
                          </a:solidFill>
                          <a:effectLst/>
                        </a:rPr>
                        <a:t>Augmentation On only Train</a:t>
                      </a:r>
                      <a:endParaRPr lang="en-US" sz="1100" dirty="0">
                        <a:solidFill>
                          <a:schemeClr val="accent2">
                            <a:lumMod val="20000"/>
                            <a:lumOff val="8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extLst>
                  <a:ext uri="{0D108BD9-81ED-4DB2-BD59-A6C34878D82A}">
                    <a16:rowId xmlns:a16="http://schemas.microsoft.com/office/drawing/2014/main" val="3672596295"/>
                  </a:ext>
                </a:extLst>
              </a:tr>
              <a:tr h="892099">
                <a:tc>
                  <a:txBody>
                    <a:bodyPr/>
                    <a:lstStyle/>
                    <a:p>
                      <a:pPr marL="0" marR="0" algn="ctr" rtl="0">
                        <a:lnSpc>
                          <a:spcPct val="107000"/>
                        </a:lnSpc>
                        <a:spcBef>
                          <a:spcPts val="0"/>
                        </a:spcBef>
                        <a:spcAft>
                          <a:spcPts val="0"/>
                        </a:spcAft>
                      </a:pPr>
                      <a:r>
                        <a:rPr lang="en-US" sz="1600" dirty="0">
                          <a:solidFill>
                            <a:schemeClr val="accent2">
                              <a:lumMod val="60000"/>
                              <a:lumOff val="40000"/>
                            </a:schemeClr>
                          </a:solidFill>
                          <a:effectLst/>
                        </a:rPr>
                        <a:t>  </a:t>
                      </a:r>
                      <a:endParaRPr lang="en-US" sz="1100" dirty="0">
                        <a:solidFill>
                          <a:schemeClr val="accent2">
                            <a:lumMod val="60000"/>
                            <a:lumOff val="40000"/>
                          </a:schemeClr>
                        </a:solidFill>
                        <a:effectLst/>
                      </a:endParaRPr>
                    </a:p>
                    <a:p>
                      <a:pPr marL="0" marR="0" algn="ctr" rtl="0">
                        <a:lnSpc>
                          <a:spcPct val="107000"/>
                        </a:lnSpc>
                        <a:spcBef>
                          <a:spcPts val="0"/>
                        </a:spcBef>
                        <a:spcAft>
                          <a:spcPts val="0"/>
                        </a:spcAft>
                      </a:pPr>
                      <a:r>
                        <a:rPr lang="en-US" sz="1600" dirty="0">
                          <a:solidFill>
                            <a:schemeClr val="accent2">
                              <a:lumMod val="60000"/>
                              <a:lumOff val="40000"/>
                            </a:schemeClr>
                          </a:solidFill>
                          <a:effectLst/>
                        </a:rPr>
                        <a:t>CNN Main model (model 2)</a:t>
                      </a:r>
                      <a:endParaRPr lang="en-US" sz="1100" dirty="0">
                        <a:solidFill>
                          <a:schemeClr val="accent2">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l" rtl="0">
                        <a:lnSpc>
                          <a:spcPct val="107000"/>
                        </a:lnSpc>
                        <a:spcBef>
                          <a:spcPts val="0"/>
                        </a:spcBef>
                        <a:spcAft>
                          <a:spcPts val="0"/>
                        </a:spcAft>
                      </a:pPr>
                      <a:r>
                        <a:rPr lang="en-US" sz="900" dirty="0">
                          <a:solidFill>
                            <a:schemeClr val="tx2"/>
                          </a:solidFill>
                          <a:effectLst/>
                        </a:rPr>
                        <a:t>Accuracy: 0.92760180995</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Precision: 0.928</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recall: 0.928</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F-Measure: 0.928</a:t>
                      </a:r>
                      <a:endParaRPr lang="en-US" sz="1000" dirty="0">
                        <a:solidFill>
                          <a:schemeClr val="tx2"/>
                        </a:solidFill>
                        <a:effectLst/>
                      </a:endParaRPr>
                    </a:p>
                    <a:p>
                      <a:pPr marL="0" marR="0" algn="just" rtl="0">
                        <a:lnSpc>
                          <a:spcPct val="107000"/>
                        </a:lnSpc>
                        <a:spcBef>
                          <a:spcPts val="0"/>
                        </a:spcBef>
                        <a:spcAft>
                          <a:spcPts val="0"/>
                        </a:spcAft>
                      </a:pPr>
                      <a:r>
                        <a:rPr lang="en-US" sz="900" dirty="0">
                          <a:solidFill>
                            <a:schemeClr val="tx2"/>
                          </a:solidFill>
                          <a:effectLst/>
                        </a:rPr>
                        <a:t> </a:t>
                      </a:r>
                      <a:endParaRPr lang="en-US" sz="10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l" rtl="0">
                        <a:lnSpc>
                          <a:spcPct val="107000"/>
                        </a:lnSpc>
                        <a:spcBef>
                          <a:spcPts val="0"/>
                        </a:spcBef>
                        <a:spcAft>
                          <a:spcPts val="0"/>
                        </a:spcAft>
                      </a:pPr>
                      <a:r>
                        <a:rPr lang="en-US" sz="900" dirty="0">
                          <a:solidFill>
                            <a:schemeClr val="tx2"/>
                          </a:solidFill>
                          <a:effectLst/>
                        </a:rPr>
                        <a:t>Accuracy: 0.9411764705</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Precision: 0.942</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recall: 0.941</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F-Measure: 0.941</a:t>
                      </a:r>
                      <a:endParaRPr lang="en-US" sz="1000" dirty="0">
                        <a:solidFill>
                          <a:schemeClr val="tx2"/>
                        </a:solidFill>
                        <a:effectLst/>
                      </a:endParaRPr>
                    </a:p>
                    <a:p>
                      <a:pPr marL="0" marR="0" algn="just" rtl="0">
                        <a:lnSpc>
                          <a:spcPct val="107000"/>
                        </a:lnSpc>
                        <a:spcBef>
                          <a:spcPts val="0"/>
                        </a:spcBef>
                        <a:spcAft>
                          <a:spcPts val="0"/>
                        </a:spcAft>
                      </a:pPr>
                      <a:r>
                        <a:rPr lang="en-US" sz="900" dirty="0">
                          <a:solidFill>
                            <a:schemeClr val="tx2"/>
                          </a:solidFill>
                          <a:effectLst/>
                        </a:rPr>
                        <a:t> </a:t>
                      </a:r>
                      <a:endParaRPr lang="en-US" sz="10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l" rtl="0">
                        <a:lnSpc>
                          <a:spcPct val="107000"/>
                        </a:lnSpc>
                        <a:spcBef>
                          <a:spcPts val="0"/>
                        </a:spcBef>
                        <a:spcAft>
                          <a:spcPts val="0"/>
                        </a:spcAft>
                      </a:pPr>
                      <a:r>
                        <a:rPr lang="en-US" sz="900" dirty="0">
                          <a:solidFill>
                            <a:schemeClr val="tx2"/>
                          </a:solidFill>
                          <a:effectLst/>
                        </a:rPr>
                        <a:t>Accuracy: 0.93636363636</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Precision: 0.937</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recall: 0.936</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F-Measure: 0.936 </a:t>
                      </a:r>
                      <a:endParaRPr lang="en-US" sz="1000" dirty="0">
                        <a:solidFill>
                          <a:schemeClr val="tx2"/>
                        </a:solidFill>
                        <a:effectLst/>
                      </a:endParaRPr>
                    </a:p>
                    <a:p>
                      <a:pPr marL="0" marR="0" algn="just" rtl="0">
                        <a:lnSpc>
                          <a:spcPct val="107000"/>
                        </a:lnSpc>
                        <a:spcBef>
                          <a:spcPts val="0"/>
                        </a:spcBef>
                        <a:spcAft>
                          <a:spcPts val="0"/>
                        </a:spcAft>
                      </a:pPr>
                      <a:r>
                        <a:rPr lang="en-US" sz="900" dirty="0">
                          <a:solidFill>
                            <a:schemeClr val="tx2"/>
                          </a:solidFill>
                          <a:effectLst/>
                        </a:rPr>
                        <a:t> </a:t>
                      </a:r>
                      <a:endParaRPr lang="en-US" sz="10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extLst>
                  <a:ext uri="{0D108BD9-81ED-4DB2-BD59-A6C34878D82A}">
                    <a16:rowId xmlns:a16="http://schemas.microsoft.com/office/drawing/2014/main" val="3476451195"/>
                  </a:ext>
                </a:extLst>
              </a:tr>
              <a:tr h="892099">
                <a:tc>
                  <a:txBody>
                    <a:bodyPr/>
                    <a:lstStyle/>
                    <a:p>
                      <a:pPr marL="0" marR="0" algn="ctr" rtl="0">
                        <a:lnSpc>
                          <a:spcPct val="107000"/>
                        </a:lnSpc>
                        <a:spcBef>
                          <a:spcPts val="0"/>
                        </a:spcBef>
                        <a:spcAft>
                          <a:spcPts val="0"/>
                        </a:spcAft>
                      </a:pPr>
                      <a:r>
                        <a:rPr lang="en-US" sz="1600" dirty="0">
                          <a:solidFill>
                            <a:schemeClr val="accent2">
                              <a:lumMod val="60000"/>
                              <a:lumOff val="40000"/>
                            </a:schemeClr>
                          </a:solidFill>
                          <a:effectLst/>
                        </a:rPr>
                        <a:t>  </a:t>
                      </a:r>
                      <a:endParaRPr lang="en-US" sz="1100" dirty="0">
                        <a:solidFill>
                          <a:schemeClr val="accent2">
                            <a:lumMod val="60000"/>
                            <a:lumOff val="40000"/>
                          </a:schemeClr>
                        </a:solidFill>
                        <a:effectLst/>
                      </a:endParaRPr>
                    </a:p>
                    <a:p>
                      <a:pPr marL="0" marR="0" algn="ctr" rtl="0">
                        <a:lnSpc>
                          <a:spcPct val="107000"/>
                        </a:lnSpc>
                        <a:spcBef>
                          <a:spcPts val="0"/>
                        </a:spcBef>
                        <a:spcAft>
                          <a:spcPts val="0"/>
                        </a:spcAft>
                      </a:pPr>
                      <a:r>
                        <a:rPr lang="en-US" sz="1600" dirty="0">
                          <a:solidFill>
                            <a:schemeClr val="accent2">
                              <a:lumMod val="60000"/>
                              <a:lumOff val="40000"/>
                            </a:schemeClr>
                          </a:solidFill>
                          <a:effectLst/>
                        </a:rPr>
                        <a:t>Inception3V (model 4)</a:t>
                      </a:r>
                      <a:endParaRPr lang="en-US" sz="1100" dirty="0">
                        <a:solidFill>
                          <a:schemeClr val="accent2">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l" rtl="0">
                        <a:lnSpc>
                          <a:spcPct val="107000"/>
                        </a:lnSpc>
                        <a:spcBef>
                          <a:spcPts val="0"/>
                        </a:spcBef>
                        <a:spcAft>
                          <a:spcPts val="0"/>
                        </a:spcAft>
                      </a:pPr>
                      <a:r>
                        <a:rPr lang="en-US" sz="900" dirty="0">
                          <a:solidFill>
                            <a:schemeClr val="tx2"/>
                          </a:solidFill>
                          <a:effectLst/>
                        </a:rPr>
                        <a:t>Accuracy: 0.8914027149</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Precision: 0.898</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recall: 0.891</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F-Measure: 0.891 </a:t>
                      </a:r>
                      <a:endParaRPr lang="en-US" sz="1000" dirty="0">
                        <a:solidFill>
                          <a:schemeClr val="tx2"/>
                        </a:solidFill>
                        <a:effectLst/>
                      </a:endParaRPr>
                    </a:p>
                    <a:p>
                      <a:pPr marL="0" marR="0" algn="just" rtl="0">
                        <a:lnSpc>
                          <a:spcPct val="107000"/>
                        </a:lnSpc>
                        <a:spcBef>
                          <a:spcPts val="0"/>
                        </a:spcBef>
                        <a:spcAft>
                          <a:spcPts val="0"/>
                        </a:spcAft>
                      </a:pPr>
                      <a:r>
                        <a:rPr lang="en-US" sz="900" dirty="0">
                          <a:solidFill>
                            <a:schemeClr val="tx2"/>
                          </a:solidFill>
                          <a:effectLst/>
                        </a:rPr>
                        <a:t> </a:t>
                      </a:r>
                      <a:endParaRPr lang="en-US" sz="10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l" rtl="0">
                        <a:lnSpc>
                          <a:spcPct val="107000"/>
                        </a:lnSpc>
                        <a:spcBef>
                          <a:spcPts val="0"/>
                        </a:spcBef>
                        <a:spcAft>
                          <a:spcPts val="0"/>
                        </a:spcAft>
                      </a:pPr>
                      <a:r>
                        <a:rPr lang="en-US" sz="900">
                          <a:solidFill>
                            <a:schemeClr val="tx2"/>
                          </a:solidFill>
                          <a:effectLst/>
                        </a:rPr>
                        <a:t>Accuracy: 0.9788838612368024</a:t>
                      </a:r>
                      <a:endParaRPr lang="en-US" sz="1000">
                        <a:solidFill>
                          <a:schemeClr val="tx2"/>
                        </a:solidFill>
                        <a:effectLst/>
                      </a:endParaRPr>
                    </a:p>
                    <a:p>
                      <a:pPr marL="0" marR="0" algn="l" rtl="0">
                        <a:lnSpc>
                          <a:spcPct val="107000"/>
                        </a:lnSpc>
                        <a:spcBef>
                          <a:spcPts val="0"/>
                        </a:spcBef>
                        <a:spcAft>
                          <a:spcPts val="0"/>
                        </a:spcAft>
                      </a:pPr>
                      <a:r>
                        <a:rPr lang="en-US" sz="900">
                          <a:solidFill>
                            <a:schemeClr val="tx2"/>
                          </a:solidFill>
                          <a:effectLst/>
                        </a:rPr>
                        <a:t>Precision: 0.979</a:t>
                      </a:r>
                      <a:endParaRPr lang="en-US" sz="1000">
                        <a:solidFill>
                          <a:schemeClr val="tx2"/>
                        </a:solidFill>
                        <a:effectLst/>
                      </a:endParaRPr>
                    </a:p>
                    <a:p>
                      <a:pPr marL="0" marR="0" algn="l" rtl="0">
                        <a:lnSpc>
                          <a:spcPct val="107000"/>
                        </a:lnSpc>
                        <a:spcBef>
                          <a:spcPts val="0"/>
                        </a:spcBef>
                        <a:spcAft>
                          <a:spcPts val="0"/>
                        </a:spcAft>
                      </a:pPr>
                      <a:r>
                        <a:rPr lang="en-US" sz="900">
                          <a:solidFill>
                            <a:schemeClr val="tx2"/>
                          </a:solidFill>
                          <a:effectLst/>
                        </a:rPr>
                        <a:t>recall: 0.979</a:t>
                      </a:r>
                      <a:endParaRPr lang="en-US" sz="1000">
                        <a:solidFill>
                          <a:schemeClr val="tx2"/>
                        </a:solidFill>
                        <a:effectLst/>
                      </a:endParaRPr>
                    </a:p>
                    <a:p>
                      <a:pPr marL="0" marR="0" algn="l" rtl="0">
                        <a:lnSpc>
                          <a:spcPct val="107000"/>
                        </a:lnSpc>
                        <a:spcBef>
                          <a:spcPts val="0"/>
                        </a:spcBef>
                        <a:spcAft>
                          <a:spcPts val="0"/>
                        </a:spcAft>
                      </a:pPr>
                      <a:r>
                        <a:rPr lang="en-US" sz="900">
                          <a:solidFill>
                            <a:schemeClr val="tx2"/>
                          </a:solidFill>
                          <a:effectLst/>
                        </a:rPr>
                        <a:t>F-Measure: 0.979</a:t>
                      </a:r>
                      <a:endParaRPr lang="en-US" sz="1000">
                        <a:solidFill>
                          <a:schemeClr val="tx2"/>
                        </a:solidFill>
                        <a:effectLst/>
                      </a:endParaRPr>
                    </a:p>
                    <a:p>
                      <a:pPr marL="0" marR="0" algn="just" rtl="0">
                        <a:lnSpc>
                          <a:spcPct val="107000"/>
                        </a:lnSpc>
                        <a:spcBef>
                          <a:spcPts val="0"/>
                        </a:spcBef>
                        <a:spcAft>
                          <a:spcPts val="0"/>
                        </a:spcAft>
                      </a:pPr>
                      <a:r>
                        <a:rPr lang="en-US" sz="900">
                          <a:solidFill>
                            <a:schemeClr val="tx2"/>
                          </a:solidFill>
                          <a:effectLst/>
                        </a:rPr>
                        <a:t> </a:t>
                      </a:r>
                      <a:endParaRPr lang="en-US" sz="10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l" rtl="0">
                        <a:lnSpc>
                          <a:spcPct val="107000"/>
                        </a:lnSpc>
                        <a:spcBef>
                          <a:spcPts val="0"/>
                        </a:spcBef>
                        <a:spcAft>
                          <a:spcPts val="0"/>
                        </a:spcAft>
                      </a:pPr>
                      <a:r>
                        <a:rPr lang="en-US" sz="900">
                          <a:solidFill>
                            <a:schemeClr val="tx2"/>
                          </a:solidFill>
                          <a:effectLst/>
                        </a:rPr>
                        <a:t>Accuracy: 0.9</a:t>
                      </a:r>
                      <a:endParaRPr lang="en-US" sz="1000">
                        <a:solidFill>
                          <a:schemeClr val="tx2"/>
                        </a:solidFill>
                        <a:effectLst/>
                      </a:endParaRPr>
                    </a:p>
                    <a:p>
                      <a:pPr marL="0" marR="0" algn="l" rtl="0">
                        <a:lnSpc>
                          <a:spcPct val="107000"/>
                        </a:lnSpc>
                        <a:spcBef>
                          <a:spcPts val="0"/>
                        </a:spcBef>
                        <a:spcAft>
                          <a:spcPts val="0"/>
                        </a:spcAft>
                      </a:pPr>
                      <a:r>
                        <a:rPr lang="en-US" sz="900">
                          <a:solidFill>
                            <a:schemeClr val="tx2"/>
                          </a:solidFill>
                          <a:effectLst/>
                        </a:rPr>
                        <a:t>Precision: 0.905</a:t>
                      </a:r>
                      <a:endParaRPr lang="en-US" sz="1000">
                        <a:solidFill>
                          <a:schemeClr val="tx2"/>
                        </a:solidFill>
                        <a:effectLst/>
                      </a:endParaRPr>
                    </a:p>
                    <a:p>
                      <a:pPr marL="0" marR="0" algn="l" rtl="0">
                        <a:lnSpc>
                          <a:spcPct val="107000"/>
                        </a:lnSpc>
                        <a:spcBef>
                          <a:spcPts val="0"/>
                        </a:spcBef>
                        <a:spcAft>
                          <a:spcPts val="0"/>
                        </a:spcAft>
                      </a:pPr>
                      <a:r>
                        <a:rPr lang="en-US" sz="900">
                          <a:solidFill>
                            <a:schemeClr val="tx2"/>
                          </a:solidFill>
                          <a:effectLst/>
                        </a:rPr>
                        <a:t>recall: 0.900</a:t>
                      </a:r>
                      <a:endParaRPr lang="en-US" sz="1000">
                        <a:solidFill>
                          <a:schemeClr val="tx2"/>
                        </a:solidFill>
                        <a:effectLst/>
                      </a:endParaRPr>
                    </a:p>
                    <a:p>
                      <a:pPr marL="0" marR="0" algn="just" rtl="0">
                        <a:lnSpc>
                          <a:spcPct val="107000"/>
                        </a:lnSpc>
                        <a:spcBef>
                          <a:spcPts val="0"/>
                        </a:spcBef>
                        <a:spcAft>
                          <a:spcPts val="0"/>
                        </a:spcAft>
                      </a:pPr>
                      <a:r>
                        <a:rPr lang="en-US" sz="900">
                          <a:solidFill>
                            <a:schemeClr val="tx2"/>
                          </a:solidFill>
                          <a:effectLst/>
                        </a:rPr>
                        <a:t>F-Measure: 0.900</a:t>
                      </a:r>
                      <a:endParaRPr lang="en-US" sz="10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extLst>
                  <a:ext uri="{0D108BD9-81ED-4DB2-BD59-A6C34878D82A}">
                    <a16:rowId xmlns:a16="http://schemas.microsoft.com/office/drawing/2014/main" val="488502450"/>
                  </a:ext>
                </a:extLst>
              </a:tr>
              <a:tr h="892099">
                <a:tc>
                  <a:txBody>
                    <a:bodyPr/>
                    <a:lstStyle/>
                    <a:p>
                      <a:pPr marL="0" marR="0" algn="ctr" rtl="0">
                        <a:lnSpc>
                          <a:spcPct val="107000"/>
                        </a:lnSpc>
                        <a:spcBef>
                          <a:spcPts val="0"/>
                        </a:spcBef>
                        <a:spcAft>
                          <a:spcPts val="0"/>
                        </a:spcAft>
                      </a:pPr>
                      <a:r>
                        <a:rPr lang="en-US" sz="1600" dirty="0">
                          <a:solidFill>
                            <a:schemeClr val="accent2">
                              <a:lumMod val="60000"/>
                              <a:lumOff val="40000"/>
                            </a:schemeClr>
                          </a:solidFill>
                          <a:effectLst/>
                        </a:rPr>
                        <a:t> </a:t>
                      </a:r>
                      <a:endParaRPr lang="en-US" sz="1100" dirty="0">
                        <a:solidFill>
                          <a:schemeClr val="accent2">
                            <a:lumMod val="60000"/>
                            <a:lumOff val="40000"/>
                          </a:schemeClr>
                        </a:solidFill>
                        <a:effectLst/>
                      </a:endParaRPr>
                    </a:p>
                    <a:p>
                      <a:pPr marL="0" marR="0" algn="ctr" rtl="0">
                        <a:lnSpc>
                          <a:spcPct val="107000"/>
                        </a:lnSpc>
                        <a:spcBef>
                          <a:spcPts val="0"/>
                        </a:spcBef>
                        <a:spcAft>
                          <a:spcPts val="0"/>
                        </a:spcAft>
                      </a:pPr>
                      <a:r>
                        <a:rPr lang="en-US" sz="1600" dirty="0" err="1">
                          <a:solidFill>
                            <a:schemeClr val="accent2">
                              <a:lumMod val="60000"/>
                              <a:lumOff val="40000"/>
                            </a:schemeClr>
                          </a:solidFill>
                          <a:effectLst/>
                        </a:rPr>
                        <a:t>Alexnet</a:t>
                      </a:r>
                      <a:endParaRPr lang="en-US" sz="1100" dirty="0">
                        <a:solidFill>
                          <a:schemeClr val="accent2">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l" rtl="0">
                        <a:lnSpc>
                          <a:spcPct val="107000"/>
                        </a:lnSpc>
                        <a:spcBef>
                          <a:spcPts val="0"/>
                        </a:spcBef>
                        <a:spcAft>
                          <a:spcPts val="0"/>
                        </a:spcAft>
                      </a:pPr>
                      <a:r>
                        <a:rPr lang="en-US" sz="900" dirty="0">
                          <a:solidFill>
                            <a:schemeClr val="tx2"/>
                          </a:solidFill>
                          <a:effectLst/>
                        </a:rPr>
                        <a:t>Accuracy: 0.95776772247</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Precision: 0.958</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recall: 0.958</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F-Measure: 0.958</a:t>
                      </a:r>
                      <a:endParaRPr lang="en-US" sz="1000" dirty="0">
                        <a:solidFill>
                          <a:schemeClr val="tx2"/>
                        </a:solidFill>
                        <a:effectLst/>
                      </a:endParaRPr>
                    </a:p>
                    <a:p>
                      <a:pPr marL="0" marR="0" algn="just" rtl="0">
                        <a:lnSpc>
                          <a:spcPct val="107000"/>
                        </a:lnSpc>
                        <a:spcBef>
                          <a:spcPts val="0"/>
                        </a:spcBef>
                        <a:spcAft>
                          <a:spcPts val="0"/>
                        </a:spcAft>
                      </a:pPr>
                      <a:r>
                        <a:rPr lang="en-US" sz="900" dirty="0">
                          <a:solidFill>
                            <a:schemeClr val="tx2"/>
                          </a:solidFill>
                          <a:effectLst/>
                        </a:rPr>
                        <a:t> </a:t>
                      </a:r>
                      <a:endParaRPr lang="en-US" sz="10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l" rtl="0">
                        <a:lnSpc>
                          <a:spcPct val="107000"/>
                        </a:lnSpc>
                        <a:spcBef>
                          <a:spcPts val="0"/>
                        </a:spcBef>
                        <a:spcAft>
                          <a:spcPts val="0"/>
                        </a:spcAft>
                      </a:pPr>
                      <a:r>
                        <a:rPr lang="en-US" sz="900">
                          <a:solidFill>
                            <a:schemeClr val="tx2"/>
                          </a:solidFill>
                          <a:effectLst/>
                        </a:rPr>
                        <a:t>Accuracy: 0.9562594268476622</a:t>
                      </a:r>
                      <a:endParaRPr lang="en-US" sz="1000">
                        <a:solidFill>
                          <a:schemeClr val="tx2"/>
                        </a:solidFill>
                        <a:effectLst/>
                      </a:endParaRPr>
                    </a:p>
                    <a:p>
                      <a:pPr marL="0" marR="0" algn="l" rtl="0">
                        <a:lnSpc>
                          <a:spcPct val="107000"/>
                        </a:lnSpc>
                        <a:spcBef>
                          <a:spcPts val="0"/>
                        </a:spcBef>
                        <a:spcAft>
                          <a:spcPts val="0"/>
                        </a:spcAft>
                      </a:pPr>
                      <a:r>
                        <a:rPr lang="en-US" sz="900">
                          <a:solidFill>
                            <a:schemeClr val="tx2"/>
                          </a:solidFill>
                          <a:effectLst/>
                        </a:rPr>
                        <a:t>Precision: 0.957</a:t>
                      </a:r>
                      <a:endParaRPr lang="en-US" sz="1000">
                        <a:solidFill>
                          <a:schemeClr val="tx2"/>
                        </a:solidFill>
                        <a:effectLst/>
                      </a:endParaRPr>
                    </a:p>
                    <a:p>
                      <a:pPr marL="0" marR="0" algn="l" rtl="0">
                        <a:lnSpc>
                          <a:spcPct val="107000"/>
                        </a:lnSpc>
                        <a:spcBef>
                          <a:spcPts val="0"/>
                        </a:spcBef>
                        <a:spcAft>
                          <a:spcPts val="0"/>
                        </a:spcAft>
                      </a:pPr>
                      <a:r>
                        <a:rPr lang="en-US" sz="900">
                          <a:solidFill>
                            <a:schemeClr val="tx2"/>
                          </a:solidFill>
                          <a:effectLst/>
                        </a:rPr>
                        <a:t>recall: 0.956</a:t>
                      </a:r>
                      <a:endParaRPr lang="en-US" sz="1000">
                        <a:solidFill>
                          <a:schemeClr val="tx2"/>
                        </a:solidFill>
                        <a:effectLst/>
                      </a:endParaRPr>
                    </a:p>
                    <a:p>
                      <a:pPr marL="0" marR="0" algn="l" rtl="0">
                        <a:lnSpc>
                          <a:spcPct val="107000"/>
                        </a:lnSpc>
                        <a:spcBef>
                          <a:spcPts val="0"/>
                        </a:spcBef>
                        <a:spcAft>
                          <a:spcPts val="0"/>
                        </a:spcAft>
                      </a:pPr>
                      <a:r>
                        <a:rPr lang="en-US" sz="900">
                          <a:solidFill>
                            <a:schemeClr val="tx2"/>
                          </a:solidFill>
                          <a:effectLst/>
                        </a:rPr>
                        <a:t>F-Measure: 0.956</a:t>
                      </a:r>
                      <a:endParaRPr lang="en-US" sz="1000">
                        <a:solidFill>
                          <a:schemeClr val="tx2"/>
                        </a:solidFill>
                        <a:effectLst/>
                      </a:endParaRPr>
                    </a:p>
                    <a:p>
                      <a:pPr marL="0" marR="0" algn="just" rtl="0">
                        <a:lnSpc>
                          <a:spcPct val="107000"/>
                        </a:lnSpc>
                        <a:spcBef>
                          <a:spcPts val="0"/>
                        </a:spcBef>
                        <a:spcAft>
                          <a:spcPts val="0"/>
                        </a:spcAft>
                      </a:pPr>
                      <a:r>
                        <a:rPr lang="en-US" sz="900">
                          <a:solidFill>
                            <a:schemeClr val="tx2"/>
                          </a:solidFill>
                          <a:effectLst/>
                        </a:rPr>
                        <a:t> </a:t>
                      </a:r>
                      <a:endParaRPr lang="en-US" sz="10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l" rtl="0">
                        <a:lnSpc>
                          <a:spcPct val="107000"/>
                        </a:lnSpc>
                        <a:spcBef>
                          <a:spcPts val="0"/>
                        </a:spcBef>
                        <a:spcAft>
                          <a:spcPts val="0"/>
                        </a:spcAft>
                      </a:pPr>
                      <a:r>
                        <a:rPr lang="en-US" sz="900" dirty="0">
                          <a:solidFill>
                            <a:schemeClr val="tx2"/>
                          </a:solidFill>
                          <a:effectLst/>
                        </a:rPr>
                        <a:t>Accuracy: 0.93181818</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Precision: 0.932</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recall: 0.932</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F-Measure: 0.932</a:t>
                      </a:r>
                      <a:endParaRPr lang="en-US" sz="1000" dirty="0">
                        <a:solidFill>
                          <a:schemeClr val="tx2"/>
                        </a:solidFill>
                        <a:effectLst/>
                      </a:endParaRPr>
                    </a:p>
                    <a:p>
                      <a:pPr marL="0" marR="0" algn="just" rtl="0">
                        <a:lnSpc>
                          <a:spcPct val="107000"/>
                        </a:lnSpc>
                        <a:spcBef>
                          <a:spcPts val="0"/>
                        </a:spcBef>
                        <a:spcAft>
                          <a:spcPts val="0"/>
                        </a:spcAft>
                      </a:pPr>
                      <a:r>
                        <a:rPr lang="en-US" sz="900" dirty="0">
                          <a:solidFill>
                            <a:schemeClr val="tx2"/>
                          </a:solidFill>
                          <a:effectLst/>
                        </a:rPr>
                        <a:t> </a:t>
                      </a:r>
                      <a:endParaRPr lang="en-US" sz="10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extLst>
                  <a:ext uri="{0D108BD9-81ED-4DB2-BD59-A6C34878D82A}">
                    <a16:rowId xmlns:a16="http://schemas.microsoft.com/office/drawing/2014/main" val="2156439087"/>
                  </a:ext>
                </a:extLst>
              </a:tr>
              <a:tr h="763737">
                <a:tc>
                  <a:txBody>
                    <a:bodyPr/>
                    <a:lstStyle/>
                    <a:p>
                      <a:pPr marL="0" marR="0" algn="ctr" rtl="0">
                        <a:lnSpc>
                          <a:spcPct val="107000"/>
                        </a:lnSpc>
                        <a:spcBef>
                          <a:spcPts val="0"/>
                        </a:spcBef>
                        <a:spcAft>
                          <a:spcPts val="0"/>
                        </a:spcAft>
                      </a:pPr>
                      <a:r>
                        <a:rPr lang="en-US" sz="1600" dirty="0">
                          <a:solidFill>
                            <a:schemeClr val="accent2">
                              <a:lumMod val="60000"/>
                              <a:lumOff val="40000"/>
                            </a:schemeClr>
                          </a:solidFill>
                          <a:effectLst/>
                        </a:rPr>
                        <a:t> </a:t>
                      </a:r>
                      <a:endParaRPr lang="en-US" sz="1100" dirty="0">
                        <a:solidFill>
                          <a:schemeClr val="accent2">
                            <a:lumMod val="60000"/>
                            <a:lumOff val="40000"/>
                          </a:schemeClr>
                        </a:solidFill>
                        <a:effectLst/>
                      </a:endParaRPr>
                    </a:p>
                    <a:p>
                      <a:pPr marL="0" marR="0" algn="ctr" rtl="0">
                        <a:lnSpc>
                          <a:spcPct val="107000"/>
                        </a:lnSpc>
                        <a:spcBef>
                          <a:spcPts val="0"/>
                        </a:spcBef>
                        <a:spcAft>
                          <a:spcPts val="0"/>
                        </a:spcAft>
                      </a:pPr>
                      <a:r>
                        <a:rPr lang="en-US" sz="1600" dirty="0">
                          <a:solidFill>
                            <a:schemeClr val="accent2">
                              <a:lumMod val="60000"/>
                              <a:lumOff val="40000"/>
                            </a:schemeClr>
                          </a:solidFill>
                          <a:effectLst/>
                        </a:rPr>
                        <a:t>CNNSVM</a:t>
                      </a:r>
                      <a:endParaRPr lang="en-US" sz="1100" dirty="0">
                        <a:solidFill>
                          <a:schemeClr val="accent2">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l" rtl="0">
                        <a:lnSpc>
                          <a:spcPct val="107000"/>
                        </a:lnSpc>
                        <a:spcBef>
                          <a:spcPts val="0"/>
                        </a:spcBef>
                        <a:spcAft>
                          <a:spcPts val="0"/>
                        </a:spcAft>
                      </a:pPr>
                      <a:r>
                        <a:rPr lang="en-US" sz="900" dirty="0">
                          <a:solidFill>
                            <a:schemeClr val="tx2"/>
                          </a:solidFill>
                          <a:effectLst/>
                        </a:rPr>
                        <a:t>Accuracy: 0.90950226244</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Precision: 0.910</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recall: 0.910</a:t>
                      </a:r>
                      <a:endParaRPr lang="en-US" sz="1000" dirty="0">
                        <a:solidFill>
                          <a:schemeClr val="tx2"/>
                        </a:solidFill>
                        <a:effectLst/>
                      </a:endParaRPr>
                    </a:p>
                    <a:p>
                      <a:pPr marL="0" marR="0" algn="l" rtl="0">
                        <a:lnSpc>
                          <a:spcPct val="107000"/>
                        </a:lnSpc>
                        <a:spcBef>
                          <a:spcPts val="0"/>
                        </a:spcBef>
                        <a:spcAft>
                          <a:spcPts val="0"/>
                        </a:spcAft>
                      </a:pPr>
                      <a:r>
                        <a:rPr lang="en-US" sz="900" dirty="0">
                          <a:solidFill>
                            <a:schemeClr val="tx2"/>
                          </a:solidFill>
                          <a:effectLst/>
                        </a:rPr>
                        <a:t>F-Measure: 0.909</a:t>
                      </a:r>
                      <a:endParaRPr lang="en-US" sz="1000" dirty="0">
                        <a:solidFill>
                          <a:schemeClr val="tx2"/>
                        </a:solidFill>
                        <a:effectLst/>
                      </a:endParaRPr>
                    </a:p>
                    <a:p>
                      <a:pPr marL="0" marR="0" algn="just" rtl="0">
                        <a:lnSpc>
                          <a:spcPct val="107000"/>
                        </a:lnSpc>
                        <a:spcBef>
                          <a:spcPts val="0"/>
                        </a:spcBef>
                        <a:spcAft>
                          <a:spcPts val="0"/>
                        </a:spcAft>
                      </a:pPr>
                      <a:r>
                        <a:rPr lang="en-US" sz="900" dirty="0">
                          <a:solidFill>
                            <a:schemeClr val="tx2"/>
                          </a:solidFill>
                          <a:effectLst/>
                        </a:rPr>
                        <a:t> </a:t>
                      </a:r>
                      <a:endParaRPr lang="en-US" sz="10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l" rtl="0">
                        <a:lnSpc>
                          <a:spcPct val="107000"/>
                        </a:lnSpc>
                        <a:spcBef>
                          <a:spcPts val="0"/>
                        </a:spcBef>
                        <a:spcAft>
                          <a:spcPts val="0"/>
                        </a:spcAft>
                      </a:pPr>
                      <a:r>
                        <a:rPr lang="en-US" sz="900">
                          <a:solidFill>
                            <a:schemeClr val="tx2"/>
                          </a:solidFill>
                          <a:effectLst/>
                        </a:rPr>
                        <a:t>Accuracy: 0.8929110105580694</a:t>
                      </a:r>
                      <a:endParaRPr lang="en-US" sz="1000">
                        <a:solidFill>
                          <a:schemeClr val="tx2"/>
                        </a:solidFill>
                        <a:effectLst/>
                      </a:endParaRPr>
                    </a:p>
                    <a:p>
                      <a:pPr marL="0" marR="0" algn="l" rtl="0">
                        <a:lnSpc>
                          <a:spcPct val="107000"/>
                        </a:lnSpc>
                        <a:spcBef>
                          <a:spcPts val="0"/>
                        </a:spcBef>
                        <a:spcAft>
                          <a:spcPts val="0"/>
                        </a:spcAft>
                      </a:pPr>
                      <a:r>
                        <a:rPr lang="en-US" sz="900">
                          <a:solidFill>
                            <a:schemeClr val="tx2"/>
                          </a:solidFill>
                          <a:effectLst/>
                        </a:rPr>
                        <a:t>Precision: 0.893</a:t>
                      </a:r>
                      <a:endParaRPr lang="en-US" sz="1000">
                        <a:solidFill>
                          <a:schemeClr val="tx2"/>
                        </a:solidFill>
                        <a:effectLst/>
                      </a:endParaRPr>
                    </a:p>
                    <a:p>
                      <a:pPr marL="0" marR="0" algn="l" rtl="0">
                        <a:lnSpc>
                          <a:spcPct val="107000"/>
                        </a:lnSpc>
                        <a:spcBef>
                          <a:spcPts val="0"/>
                        </a:spcBef>
                        <a:spcAft>
                          <a:spcPts val="0"/>
                        </a:spcAft>
                      </a:pPr>
                      <a:r>
                        <a:rPr lang="en-US" sz="900">
                          <a:solidFill>
                            <a:schemeClr val="tx2"/>
                          </a:solidFill>
                          <a:effectLst/>
                        </a:rPr>
                        <a:t>recall: 0.893</a:t>
                      </a:r>
                      <a:endParaRPr lang="en-US" sz="1000">
                        <a:solidFill>
                          <a:schemeClr val="tx2"/>
                        </a:solidFill>
                        <a:effectLst/>
                      </a:endParaRPr>
                    </a:p>
                    <a:p>
                      <a:pPr marL="0" marR="0" algn="just" rtl="0">
                        <a:lnSpc>
                          <a:spcPct val="107000"/>
                        </a:lnSpc>
                        <a:spcBef>
                          <a:spcPts val="0"/>
                        </a:spcBef>
                        <a:spcAft>
                          <a:spcPts val="0"/>
                        </a:spcAft>
                      </a:pPr>
                      <a:r>
                        <a:rPr lang="en-US" sz="900">
                          <a:solidFill>
                            <a:schemeClr val="tx2"/>
                          </a:solidFill>
                          <a:effectLst/>
                        </a:rPr>
                        <a:t>F-Measure: 0.893</a:t>
                      </a:r>
                      <a:endParaRPr lang="en-US" sz="10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tc>
                  <a:txBody>
                    <a:bodyPr/>
                    <a:lstStyle/>
                    <a:p>
                      <a:pPr marL="0" marR="0" algn="just" rtl="0">
                        <a:lnSpc>
                          <a:spcPct val="107000"/>
                        </a:lnSpc>
                        <a:spcBef>
                          <a:spcPts val="0"/>
                        </a:spcBef>
                        <a:spcAft>
                          <a:spcPts val="0"/>
                        </a:spcAft>
                      </a:pPr>
                      <a:r>
                        <a:rPr lang="en-US" sz="900" dirty="0">
                          <a:solidFill>
                            <a:schemeClr val="tx2"/>
                          </a:solidFill>
                          <a:effectLst/>
                        </a:rPr>
                        <a:t>Accuracy: 0.91818181818</a:t>
                      </a:r>
                      <a:endParaRPr lang="en-US" sz="1000" dirty="0">
                        <a:solidFill>
                          <a:schemeClr val="tx2"/>
                        </a:solidFill>
                        <a:effectLst/>
                      </a:endParaRPr>
                    </a:p>
                    <a:p>
                      <a:pPr marL="0" marR="0" algn="just" rtl="0">
                        <a:lnSpc>
                          <a:spcPct val="107000"/>
                        </a:lnSpc>
                        <a:spcBef>
                          <a:spcPts val="0"/>
                        </a:spcBef>
                        <a:spcAft>
                          <a:spcPts val="0"/>
                        </a:spcAft>
                      </a:pPr>
                      <a:r>
                        <a:rPr lang="en-US" sz="900" dirty="0">
                          <a:solidFill>
                            <a:schemeClr val="tx2"/>
                          </a:solidFill>
                          <a:effectLst/>
                        </a:rPr>
                        <a:t>Precision: 0.918</a:t>
                      </a:r>
                      <a:endParaRPr lang="en-US" sz="1000" dirty="0">
                        <a:solidFill>
                          <a:schemeClr val="tx2"/>
                        </a:solidFill>
                        <a:effectLst/>
                      </a:endParaRPr>
                    </a:p>
                    <a:p>
                      <a:pPr marL="0" marR="0" algn="just" rtl="0">
                        <a:lnSpc>
                          <a:spcPct val="107000"/>
                        </a:lnSpc>
                        <a:spcBef>
                          <a:spcPts val="0"/>
                        </a:spcBef>
                        <a:spcAft>
                          <a:spcPts val="0"/>
                        </a:spcAft>
                      </a:pPr>
                      <a:r>
                        <a:rPr lang="en-US" sz="900" dirty="0">
                          <a:solidFill>
                            <a:schemeClr val="tx2"/>
                          </a:solidFill>
                          <a:effectLst/>
                        </a:rPr>
                        <a:t>recall: 0.918</a:t>
                      </a:r>
                      <a:endParaRPr lang="en-US" sz="1000" dirty="0">
                        <a:solidFill>
                          <a:schemeClr val="tx2"/>
                        </a:solidFill>
                        <a:effectLst/>
                      </a:endParaRPr>
                    </a:p>
                    <a:p>
                      <a:pPr marL="0" marR="0" algn="just" rtl="0">
                        <a:lnSpc>
                          <a:spcPct val="107000"/>
                        </a:lnSpc>
                        <a:spcBef>
                          <a:spcPts val="0"/>
                        </a:spcBef>
                        <a:spcAft>
                          <a:spcPts val="0"/>
                        </a:spcAft>
                      </a:pPr>
                      <a:r>
                        <a:rPr lang="en-US" sz="900" dirty="0">
                          <a:solidFill>
                            <a:schemeClr val="tx2"/>
                          </a:solidFill>
                          <a:effectLst/>
                        </a:rPr>
                        <a:t>F-Measure: 0.918</a:t>
                      </a:r>
                      <a:endParaRPr lang="en-US" sz="10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54293" marR="54293" marT="0" marB="0"/>
                </a:tc>
                <a:extLst>
                  <a:ext uri="{0D108BD9-81ED-4DB2-BD59-A6C34878D82A}">
                    <a16:rowId xmlns:a16="http://schemas.microsoft.com/office/drawing/2014/main" val="3686737322"/>
                  </a:ext>
                </a:extLst>
              </a:tr>
            </a:tbl>
          </a:graphicData>
        </a:graphic>
      </p:graphicFrame>
    </p:spTree>
    <p:extLst>
      <p:ext uri="{BB962C8B-B14F-4D97-AF65-F5344CB8AC3E}">
        <p14:creationId xmlns:p14="http://schemas.microsoft.com/office/powerpoint/2010/main" val="391897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D637FBDE-A434-44FC-A0C4-E3DFFB310391}"/>
              </a:ext>
            </a:extLst>
          </p:cNvPr>
          <p:cNvSpPr txBox="1">
            <a:spLocks/>
          </p:cNvSpPr>
          <p:nvPr/>
        </p:nvSpPr>
        <p:spPr>
          <a:xfrm>
            <a:off x="908976" y="16854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dirty="0"/>
              <a:t>Results </a:t>
            </a:r>
            <a:r>
              <a:rPr lang="en-US" sz="2400" dirty="0"/>
              <a:t>(cont.)</a:t>
            </a:r>
            <a:endParaRPr lang="ar-EG" dirty="0"/>
          </a:p>
        </p:txBody>
      </p:sp>
      <p:pic>
        <p:nvPicPr>
          <p:cNvPr id="10" name="Picture 9">
            <a:extLst>
              <a:ext uri="{FF2B5EF4-FFF2-40B4-BE49-F238E27FC236}">
                <a16:creationId xmlns:a16="http://schemas.microsoft.com/office/drawing/2014/main" id="{9A006CC2-F5EF-487D-AAD4-21D4762A2D9A}"/>
              </a:ext>
            </a:extLst>
          </p:cNvPr>
          <p:cNvPicPr/>
          <p:nvPr/>
        </p:nvPicPr>
        <p:blipFill rotWithShape="1">
          <a:blip r:embed="rId2">
            <a:extLst>
              <a:ext uri="{28A0092B-C50C-407E-A947-70E740481C1C}">
                <a14:useLocalDpi xmlns:a14="http://schemas.microsoft.com/office/drawing/2010/main" val="0"/>
              </a:ext>
            </a:extLst>
          </a:blip>
          <a:srcRect l="6278" t="11322" r="13231" b="2025"/>
          <a:stretch/>
        </p:blipFill>
        <p:spPr bwMode="auto">
          <a:xfrm>
            <a:off x="281087" y="2060119"/>
            <a:ext cx="2624455" cy="2117725"/>
          </a:xfrm>
          <a:prstGeom prst="rect">
            <a:avLst/>
          </a:prstGeom>
          <a:ln>
            <a:noFill/>
          </a:ln>
          <a:extLst>
            <a:ext uri="{53640926-AAD7-44D8-BBD7-CCE9431645EC}">
              <a14:shadowObscured xmlns:a14="http://schemas.microsoft.com/office/drawing/2010/main"/>
            </a:ext>
          </a:extLst>
        </p:spPr>
      </p:pic>
      <p:sp>
        <p:nvSpPr>
          <p:cNvPr id="11" name="Rectangle 6">
            <a:extLst>
              <a:ext uri="{FF2B5EF4-FFF2-40B4-BE49-F238E27FC236}">
                <a16:creationId xmlns:a16="http://schemas.microsoft.com/office/drawing/2014/main" id="{EED917D7-6FB1-4853-A1F0-FFD512EE70A5}"/>
              </a:ext>
            </a:extLst>
          </p:cNvPr>
          <p:cNvSpPr>
            <a:spLocks noChangeArrowheads="1"/>
          </p:cNvSpPr>
          <p:nvPr/>
        </p:nvSpPr>
        <p:spPr bwMode="auto">
          <a:xfrm>
            <a:off x="158251" y="1894642"/>
            <a:ext cx="336074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EG" sz="2000" b="0" i="0" u="none" strike="noStrike" cap="none" normalizeH="0" baseline="0" dirty="0">
              <a:ln>
                <a:noFill/>
              </a:ln>
              <a:solidFill>
                <a:schemeClr val="tx2"/>
              </a:solidFill>
              <a:effectLst/>
              <a:latin typeface="Arial" panose="020B0604020202020204" pitchFamily="34" charset="0"/>
            </a:endParaRPr>
          </a:p>
        </p:txBody>
      </p:sp>
      <p:sp>
        <p:nvSpPr>
          <p:cNvPr id="12" name="Google Shape;115;p26">
            <a:extLst>
              <a:ext uri="{FF2B5EF4-FFF2-40B4-BE49-F238E27FC236}">
                <a16:creationId xmlns:a16="http://schemas.microsoft.com/office/drawing/2014/main" id="{9EF9EFD0-5304-470B-8C04-83E690AD01EC}"/>
              </a:ext>
            </a:extLst>
          </p:cNvPr>
          <p:cNvSpPr txBox="1">
            <a:spLocks noGrp="1"/>
          </p:cNvSpPr>
          <p:nvPr>
            <p:ph type="title"/>
          </p:nvPr>
        </p:nvSpPr>
        <p:spPr>
          <a:xfrm>
            <a:off x="495730" y="1641392"/>
            <a:ext cx="2061058" cy="421500"/>
          </a:xfrm>
          <a:prstGeom prst="rect">
            <a:avLst/>
          </a:prstGeom>
        </p:spPr>
        <p:txBody>
          <a:bodyPr spcFirstLastPara="1" wrap="square" lIns="91425" tIns="91425" rIns="91425" bIns="91425" anchor="ctr" anchorCtr="0">
            <a:noAutofit/>
          </a:bodyPr>
          <a:lstStyle/>
          <a:p>
            <a:pPr rtl="1"/>
            <a:r>
              <a:rPr lang="en-US" dirty="0">
                <a:solidFill>
                  <a:schemeClr val="accent6">
                    <a:lumMod val="60000"/>
                    <a:lumOff val="40000"/>
                  </a:schemeClr>
                </a:solidFill>
              </a:rPr>
              <a:t>Inception3v</a:t>
            </a:r>
          </a:p>
        </p:txBody>
      </p:sp>
      <p:sp>
        <p:nvSpPr>
          <p:cNvPr id="13" name="Rectangle 12">
            <a:extLst>
              <a:ext uri="{FF2B5EF4-FFF2-40B4-BE49-F238E27FC236}">
                <a16:creationId xmlns:a16="http://schemas.microsoft.com/office/drawing/2014/main" id="{5EE578BE-D321-4452-A590-0FA2D99FF182}"/>
              </a:ext>
            </a:extLst>
          </p:cNvPr>
          <p:cNvSpPr/>
          <p:nvPr/>
        </p:nvSpPr>
        <p:spPr>
          <a:xfrm>
            <a:off x="137837" y="978078"/>
            <a:ext cx="8828058" cy="369332"/>
          </a:xfrm>
          <a:prstGeom prst="rect">
            <a:avLst/>
          </a:prstGeom>
        </p:spPr>
        <p:txBody>
          <a:bodyPr wrap="none">
            <a:spAutoFit/>
          </a:bodyPr>
          <a:lstStyle/>
          <a:p>
            <a:r>
              <a:rPr lang="en-US" sz="1800" dirty="0">
                <a:solidFill>
                  <a:schemeClr val="tx2"/>
                </a:solidFill>
              </a:rPr>
              <a:t> Results and Confusion Matrix in Different Classifiers Before Adding Unknown Class:</a:t>
            </a:r>
            <a:endParaRPr lang="ar-EG" sz="1800" dirty="0">
              <a:solidFill>
                <a:schemeClr val="tx2"/>
              </a:solidFill>
            </a:endParaRPr>
          </a:p>
        </p:txBody>
      </p:sp>
      <p:sp>
        <p:nvSpPr>
          <p:cNvPr id="14" name="Google Shape;115;p26">
            <a:extLst>
              <a:ext uri="{FF2B5EF4-FFF2-40B4-BE49-F238E27FC236}">
                <a16:creationId xmlns:a16="http://schemas.microsoft.com/office/drawing/2014/main" id="{92D51723-9703-46C0-99AE-2B852A3D5577}"/>
              </a:ext>
            </a:extLst>
          </p:cNvPr>
          <p:cNvSpPr txBox="1">
            <a:spLocks/>
          </p:cNvSpPr>
          <p:nvPr/>
        </p:nvSpPr>
        <p:spPr>
          <a:xfrm>
            <a:off x="495730" y="4326937"/>
            <a:ext cx="206105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dirty="0">
                <a:solidFill>
                  <a:schemeClr val="tx2"/>
                </a:solidFill>
              </a:rPr>
              <a:t>Accuracy = 97.9% </a:t>
            </a:r>
          </a:p>
        </p:txBody>
      </p:sp>
      <p:sp>
        <p:nvSpPr>
          <p:cNvPr id="15" name="Google Shape;115;p26">
            <a:extLst>
              <a:ext uri="{FF2B5EF4-FFF2-40B4-BE49-F238E27FC236}">
                <a16:creationId xmlns:a16="http://schemas.microsoft.com/office/drawing/2014/main" id="{FDD07EF0-8AAA-4A01-A82C-37CF7566120B}"/>
              </a:ext>
            </a:extLst>
          </p:cNvPr>
          <p:cNvSpPr txBox="1">
            <a:spLocks/>
          </p:cNvSpPr>
          <p:nvPr/>
        </p:nvSpPr>
        <p:spPr>
          <a:xfrm>
            <a:off x="3563953" y="1641392"/>
            <a:ext cx="206105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dirty="0" err="1">
                <a:solidFill>
                  <a:schemeClr val="accent6">
                    <a:lumMod val="60000"/>
                    <a:lumOff val="40000"/>
                  </a:schemeClr>
                </a:solidFill>
              </a:rPr>
              <a:t>AlexNet</a:t>
            </a:r>
            <a:endParaRPr lang="en-US" dirty="0">
              <a:solidFill>
                <a:schemeClr val="accent6">
                  <a:lumMod val="60000"/>
                  <a:lumOff val="40000"/>
                </a:schemeClr>
              </a:solidFill>
            </a:endParaRPr>
          </a:p>
        </p:txBody>
      </p:sp>
      <p:pic>
        <p:nvPicPr>
          <p:cNvPr id="16" name="Picture 15">
            <a:extLst>
              <a:ext uri="{FF2B5EF4-FFF2-40B4-BE49-F238E27FC236}">
                <a16:creationId xmlns:a16="http://schemas.microsoft.com/office/drawing/2014/main" id="{5B80F5D4-FDA0-43A8-983F-D43A44482AD7}"/>
              </a:ext>
            </a:extLst>
          </p:cNvPr>
          <p:cNvPicPr/>
          <p:nvPr/>
        </p:nvPicPr>
        <p:blipFill rotWithShape="1">
          <a:blip r:embed="rId3">
            <a:extLst>
              <a:ext uri="{28A0092B-C50C-407E-A947-70E740481C1C}">
                <a14:useLocalDpi xmlns:a14="http://schemas.microsoft.com/office/drawing/2010/main" val="0"/>
              </a:ext>
            </a:extLst>
          </a:blip>
          <a:srcRect l="6410" t="10941" r="11923" b="1709"/>
          <a:stretch/>
        </p:blipFill>
        <p:spPr bwMode="auto">
          <a:xfrm>
            <a:off x="3243020" y="2060119"/>
            <a:ext cx="2742111" cy="2117725"/>
          </a:xfrm>
          <a:prstGeom prst="rect">
            <a:avLst/>
          </a:prstGeom>
          <a:ln>
            <a:noFill/>
          </a:ln>
          <a:extLst>
            <a:ext uri="{53640926-AAD7-44D8-BBD7-CCE9431645EC}">
              <a14:shadowObscured xmlns:a14="http://schemas.microsoft.com/office/drawing/2010/main"/>
            </a:ext>
          </a:extLst>
        </p:spPr>
      </p:pic>
      <p:sp>
        <p:nvSpPr>
          <p:cNvPr id="17" name="Google Shape;115;p26">
            <a:extLst>
              <a:ext uri="{FF2B5EF4-FFF2-40B4-BE49-F238E27FC236}">
                <a16:creationId xmlns:a16="http://schemas.microsoft.com/office/drawing/2014/main" id="{0FE290CF-2D7A-4E47-8511-93FB4826D443}"/>
              </a:ext>
            </a:extLst>
          </p:cNvPr>
          <p:cNvSpPr txBox="1">
            <a:spLocks/>
          </p:cNvSpPr>
          <p:nvPr/>
        </p:nvSpPr>
        <p:spPr>
          <a:xfrm>
            <a:off x="3391330" y="4326937"/>
            <a:ext cx="206105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dirty="0">
                <a:solidFill>
                  <a:schemeClr val="tx2"/>
                </a:solidFill>
              </a:rPr>
              <a:t>Accuracy = 95.7% </a:t>
            </a:r>
          </a:p>
        </p:txBody>
      </p:sp>
      <p:pic>
        <p:nvPicPr>
          <p:cNvPr id="18" name="Picture 17">
            <a:extLst>
              <a:ext uri="{FF2B5EF4-FFF2-40B4-BE49-F238E27FC236}">
                <a16:creationId xmlns:a16="http://schemas.microsoft.com/office/drawing/2014/main" id="{967E3B4B-94F5-4F31-BFB5-447CC5FC0999}"/>
              </a:ext>
            </a:extLst>
          </p:cNvPr>
          <p:cNvPicPr/>
          <p:nvPr/>
        </p:nvPicPr>
        <p:blipFill rotWithShape="1">
          <a:blip r:embed="rId4">
            <a:extLst>
              <a:ext uri="{28A0092B-C50C-407E-A947-70E740481C1C}">
                <a14:useLocalDpi xmlns:a14="http://schemas.microsoft.com/office/drawing/2010/main" val="0"/>
              </a:ext>
            </a:extLst>
          </a:blip>
          <a:srcRect l="4871" t="10427" r="12308" b="1368"/>
          <a:stretch/>
        </p:blipFill>
        <p:spPr bwMode="auto">
          <a:xfrm>
            <a:off x="6234929" y="2020748"/>
            <a:ext cx="2750820" cy="2196465"/>
          </a:xfrm>
          <a:prstGeom prst="rect">
            <a:avLst/>
          </a:prstGeom>
          <a:ln>
            <a:noFill/>
          </a:ln>
          <a:extLst>
            <a:ext uri="{53640926-AAD7-44D8-BBD7-CCE9431645EC}">
              <a14:shadowObscured xmlns:a14="http://schemas.microsoft.com/office/drawing/2010/main"/>
            </a:ext>
          </a:extLst>
        </p:spPr>
      </p:pic>
      <p:sp>
        <p:nvSpPr>
          <p:cNvPr id="19" name="Google Shape;115;p26">
            <a:extLst>
              <a:ext uri="{FF2B5EF4-FFF2-40B4-BE49-F238E27FC236}">
                <a16:creationId xmlns:a16="http://schemas.microsoft.com/office/drawing/2014/main" id="{DF8425BB-2401-4A59-ABFC-C5B2BC1D040F}"/>
              </a:ext>
            </a:extLst>
          </p:cNvPr>
          <p:cNvSpPr txBox="1">
            <a:spLocks/>
          </p:cNvSpPr>
          <p:nvPr/>
        </p:nvSpPr>
        <p:spPr>
          <a:xfrm>
            <a:off x="6551918" y="1599248"/>
            <a:ext cx="206105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dirty="0">
                <a:solidFill>
                  <a:schemeClr val="accent6">
                    <a:lumMod val="60000"/>
                    <a:lumOff val="40000"/>
                  </a:schemeClr>
                </a:solidFill>
              </a:rPr>
              <a:t>CNNSVM</a:t>
            </a:r>
          </a:p>
        </p:txBody>
      </p:sp>
      <p:sp>
        <p:nvSpPr>
          <p:cNvPr id="20" name="Google Shape;115;p26">
            <a:extLst>
              <a:ext uri="{FF2B5EF4-FFF2-40B4-BE49-F238E27FC236}">
                <a16:creationId xmlns:a16="http://schemas.microsoft.com/office/drawing/2014/main" id="{41B7B814-9256-46D2-A717-41F9E57BD2C1}"/>
              </a:ext>
            </a:extLst>
          </p:cNvPr>
          <p:cNvSpPr txBox="1">
            <a:spLocks/>
          </p:cNvSpPr>
          <p:nvPr/>
        </p:nvSpPr>
        <p:spPr>
          <a:xfrm>
            <a:off x="6551918" y="4326937"/>
            <a:ext cx="206105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dirty="0">
                <a:solidFill>
                  <a:schemeClr val="tx2"/>
                </a:solidFill>
              </a:rPr>
              <a:t>Accuracy = 89.3% </a:t>
            </a:r>
          </a:p>
        </p:txBody>
      </p:sp>
    </p:spTree>
    <p:extLst>
      <p:ext uri="{BB962C8B-B14F-4D97-AF65-F5344CB8AC3E}">
        <p14:creationId xmlns:p14="http://schemas.microsoft.com/office/powerpoint/2010/main" val="1826107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D637FBDE-A434-44FC-A0C4-E3DFFB310391}"/>
              </a:ext>
            </a:extLst>
          </p:cNvPr>
          <p:cNvSpPr txBox="1">
            <a:spLocks/>
          </p:cNvSpPr>
          <p:nvPr/>
        </p:nvSpPr>
        <p:spPr>
          <a:xfrm>
            <a:off x="908976" y="16854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dirty="0"/>
              <a:t>Results </a:t>
            </a:r>
            <a:r>
              <a:rPr lang="en-US" sz="2400" dirty="0"/>
              <a:t>(cont.)</a:t>
            </a:r>
            <a:endParaRPr lang="ar-EG" dirty="0"/>
          </a:p>
        </p:txBody>
      </p:sp>
      <p:sp>
        <p:nvSpPr>
          <p:cNvPr id="11" name="Rectangle 6">
            <a:extLst>
              <a:ext uri="{FF2B5EF4-FFF2-40B4-BE49-F238E27FC236}">
                <a16:creationId xmlns:a16="http://schemas.microsoft.com/office/drawing/2014/main" id="{EED917D7-6FB1-4853-A1F0-FFD512EE70A5}"/>
              </a:ext>
            </a:extLst>
          </p:cNvPr>
          <p:cNvSpPr>
            <a:spLocks noChangeArrowheads="1"/>
          </p:cNvSpPr>
          <p:nvPr/>
        </p:nvSpPr>
        <p:spPr bwMode="auto">
          <a:xfrm>
            <a:off x="158251" y="1894642"/>
            <a:ext cx="336074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EG" sz="2000" b="0" i="0" u="none" strike="noStrike" cap="none" normalizeH="0" baseline="0" dirty="0">
              <a:ln>
                <a:noFill/>
              </a:ln>
              <a:solidFill>
                <a:schemeClr val="tx2"/>
              </a:solidFill>
              <a:effectLst/>
              <a:latin typeface="Arial" panose="020B0604020202020204" pitchFamily="34" charset="0"/>
            </a:endParaRPr>
          </a:p>
        </p:txBody>
      </p:sp>
      <p:sp>
        <p:nvSpPr>
          <p:cNvPr id="12" name="Google Shape;115;p26">
            <a:extLst>
              <a:ext uri="{FF2B5EF4-FFF2-40B4-BE49-F238E27FC236}">
                <a16:creationId xmlns:a16="http://schemas.microsoft.com/office/drawing/2014/main" id="{9EF9EFD0-5304-470B-8C04-83E690AD01EC}"/>
              </a:ext>
            </a:extLst>
          </p:cNvPr>
          <p:cNvSpPr txBox="1">
            <a:spLocks noGrp="1"/>
          </p:cNvSpPr>
          <p:nvPr>
            <p:ph type="title"/>
          </p:nvPr>
        </p:nvSpPr>
        <p:spPr>
          <a:xfrm>
            <a:off x="495730" y="1641392"/>
            <a:ext cx="2061058" cy="421500"/>
          </a:xfrm>
          <a:prstGeom prst="rect">
            <a:avLst/>
          </a:prstGeom>
        </p:spPr>
        <p:txBody>
          <a:bodyPr spcFirstLastPara="1" wrap="square" lIns="91425" tIns="91425" rIns="91425" bIns="91425" anchor="ctr" anchorCtr="0">
            <a:noAutofit/>
          </a:bodyPr>
          <a:lstStyle/>
          <a:p>
            <a:pPr rtl="1"/>
            <a:r>
              <a:rPr lang="en-US" dirty="0">
                <a:solidFill>
                  <a:schemeClr val="accent6">
                    <a:lumMod val="60000"/>
                    <a:lumOff val="40000"/>
                  </a:schemeClr>
                </a:solidFill>
              </a:rPr>
              <a:t>Inception3v</a:t>
            </a:r>
          </a:p>
        </p:txBody>
      </p:sp>
      <p:sp>
        <p:nvSpPr>
          <p:cNvPr id="13" name="Rectangle 12">
            <a:extLst>
              <a:ext uri="{FF2B5EF4-FFF2-40B4-BE49-F238E27FC236}">
                <a16:creationId xmlns:a16="http://schemas.microsoft.com/office/drawing/2014/main" id="{5EE578BE-D321-4452-A590-0FA2D99FF182}"/>
              </a:ext>
            </a:extLst>
          </p:cNvPr>
          <p:cNvSpPr/>
          <p:nvPr/>
        </p:nvSpPr>
        <p:spPr>
          <a:xfrm>
            <a:off x="137837" y="978078"/>
            <a:ext cx="8558753" cy="369332"/>
          </a:xfrm>
          <a:prstGeom prst="rect">
            <a:avLst/>
          </a:prstGeom>
        </p:spPr>
        <p:txBody>
          <a:bodyPr wrap="none">
            <a:spAutoFit/>
          </a:bodyPr>
          <a:lstStyle/>
          <a:p>
            <a:r>
              <a:rPr lang="en-US" sz="1800" dirty="0">
                <a:solidFill>
                  <a:schemeClr val="tx2"/>
                </a:solidFill>
              </a:rPr>
              <a:t> Results and Confusion Matrix in Different Classifiers After Adding Unknown Class:</a:t>
            </a:r>
            <a:endParaRPr lang="ar-EG" sz="1800" dirty="0">
              <a:solidFill>
                <a:schemeClr val="tx2"/>
              </a:solidFill>
            </a:endParaRPr>
          </a:p>
        </p:txBody>
      </p:sp>
      <p:sp>
        <p:nvSpPr>
          <p:cNvPr id="14" name="Google Shape;115;p26">
            <a:extLst>
              <a:ext uri="{FF2B5EF4-FFF2-40B4-BE49-F238E27FC236}">
                <a16:creationId xmlns:a16="http://schemas.microsoft.com/office/drawing/2014/main" id="{92D51723-9703-46C0-99AE-2B852A3D5577}"/>
              </a:ext>
            </a:extLst>
          </p:cNvPr>
          <p:cNvSpPr txBox="1">
            <a:spLocks/>
          </p:cNvSpPr>
          <p:nvPr/>
        </p:nvSpPr>
        <p:spPr>
          <a:xfrm>
            <a:off x="495730" y="4326937"/>
            <a:ext cx="2175752"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dirty="0">
                <a:solidFill>
                  <a:schemeClr val="tx2"/>
                </a:solidFill>
              </a:rPr>
              <a:t>Accuracy = 95 - 96% </a:t>
            </a:r>
          </a:p>
        </p:txBody>
      </p:sp>
      <p:sp>
        <p:nvSpPr>
          <p:cNvPr id="15" name="Google Shape;115;p26">
            <a:extLst>
              <a:ext uri="{FF2B5EF4-FFF2-40B4-BE49-F238E27FC236}">
                <a16:creationId xmlns:a16="http://schemas.microsoft.com/office/drawing/2014/main" id="{FDD07EF0-8AAA-4A01-A82C-37CF7566120B}"/>
              </a:ext>
            </a:extLst>
          </p:cNvPr>
          <p:cNvSpPr txBox="1">
            <a:spLocks/>
          </p:cNvSpPr>
          <p:nvPr/>
        </p:nvSpPr>
        <p:spPr>
          <a:xfrm>
            <a:off x="3563953" y="1641392"/>
            <a:ext cx="206105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dirty="0" err="1">
                <a:solidFill>
                  <a:schemeClr val="accent6">
                    <a:lumMod val="60000"/>
                    <a:lumOff val="40000"/>
                  </a:schemeClr>
                </a:solidFill>
              </a:rPr>
              <a:t>AlexNet</a:t>
            </a:r>
            <a:endParaRPr lang="en-US" dirty="0">
              <a:solidFill>
                <a:schemeClr val="accent6">
                  <a:lumMod val="60000"/>
                  <a:lumOff val="40000"/>
                </a:schemeClr>
              </a:solidFill>
            </a:endParaRPr>
          </a:p>
        </p:txBody>
      </p:sp>
      <p:sp>
        <p:nvSpPr>
          <p:cNvPr id="17" name="Google Shape;115;p26">
            <a:extLst>
              <a:ext uri="{FF2B5EF4-FFF2-40B4-BE49-F238E27FC236}">
                <a16:creationId xmlns:a16="http://schemas.microsoft.com/office/drawing/2014/main" id="{0FE290CF-2D7A-4E47-8511-93FB4826D443}"/>
              </a:ext>
            </a:extLst>
          </p:cNvPr>
          <p:cNvSpPr txBox="1">
            <a:spLocks/>
          </p:cNvSpPr>
          <p:nvPr/>
        </p:nvSpPr>
        <p:spPr>
          <a:xfrm>
            <a:off x="3391330" y="4326937"/>
            <a:ext cx="206105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dirty="0">
                <a:solidFill>
                  <a:schemeClr val="tx2"/>
                </a:solidFill>
              </a:rPr>
              <a:t>Accuracy = 93% </a:t>
            </a:r>
          </a:p>
        </p:txBody>
      </p:sp>
      <p:sp>
        <p:nvSpPr>
          <p:cNvPr id="19" name="Google Shape;115;p26">
            <a:extLst>
              <a:ext uri="{FF2B5EF4-FFF2-40B4-BE49-F238E27FC236}">
                <a16:creationId xmlns:a16="http://schemas.microsoft.com/office/drawing/2014/main" id="{DF8425BB-2401-4A59-ABFC-C5B2BC1D040F}"/>
              </a:ext>
            </a:extLst>
          </p:cNvPr>
          <p:cNvSpPr txBox="1">
            <a:spLocks/>
          </p:cNvSpPr>
          <p:nvPr/>
        </p:nvSpPr>
        <p:spPr>
          <a:xfrm>
            <a:off x="6551918" y="1599248"/>
            <a:ext cx="206105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dirty="0">
                <a:solidFill>
                  <a:schemeClr val="accent6">
                    <a:lumMod val="60000"/>
                    <a:lumOff val="40000"/>
                  </a:schemeClr>
                </a:solidFill>
              </a:rPr>
              <a:t>CNNSVM</a:t>
            </a:r>
          </a:p>
        </p:txBody>
      </p:sp>
      <p:sp>
        <p:nvSpPr>
          <p:cNvPr id="20" name="Google Shape;115;p26">
            <a:extLst>
              <a:ext uri="{FF2B5EF4-FFF2-40B4-BE49-F238E27FC236}">
                <a16:creationId xmlns:a16="http://schemas.microsoft.com/office/drawing/2014/main" id="{41B7B814-9256-46D2-A717-41F9E57BD2C1}"/>
              </a:ext>
            </a:extLst>
          </p:cNvPr>
          <p:cNvSpPr txBox="1">
            <a:spLocks/>
          </p:cNvSpPr>
          <p:nvPr/>
        </p:nvSpPr>
        <p:spPr>
          <a:xfrm>
            <a:off x="6551918" y="4326937"/>
            <a:ext cx="206105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dirty="0">
                <a:solidFill>
                  <a:schemeClr val="tx2"/>
                </a:solidFill>
              </a:rPr>
              <a:t>Accuracy = 20-40% </a:t>
            </a:r>
          </a:p>
        </p:txBody>
      </p:sp>
      <p:pic>
        <p:nvPicPr>
          <p:cNvPr id="21" name="Picture 20">
            <a:extLst>
              <a:ext uri="{FF2B5EF4-FFF2-40B4-BE49-F238E27FC236}">
                <a16:creationId xmlns:a16="http://schemas.microsoft.com/office/drawing/2014/main" id="{DD9F8B61-6EB6-48BF-BEA1-9AFBBD7B7BB3}"/>
              </a:ext>
            </a:extLst>
          </p:cNvPr>
          <p:cNvPicPr/>
          <p:nvPr/>
        </p:nvPicPr>
        <p:blipFill rotWithShape="1">
          <a:blip r:embed="rId2">
            <a:extLst>
              <a:ext uri="{28A0092B-C50C-407E-A947-70E740481C1C}">
                <a14:useLocalDpi xmlns:a14="http://schemas.microsoft.com/office/drawing/2010/main" val="0"/>
              </a:ext>
            </a:extLst>
          </a:blip>
          <a:srcRect l="3590" t="4786" r="11282" b="1197"/>
          <a:stretch/>
        </p:blipFill>
        <p:spPr bwMode="auto">
          <a:xfrm>
            <a:off x="3311147" y="2062892"/>
            <a:ext cx="2566670" cy="1950720"/>
          </a:xfrm>
          <a:prstGeom prst="rect">
            <a:avLst/>
          </a:prstGeom>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2A94BA9E-A183-42DF-A8D8-2581FFF41E5B}"/>
              </a:ext>
            </a:extLst>
          </p:cNvPr>
          <p:cNvPicPr/>
          <p:nvPr/>
        </p:nvPicPr>
        <p:blipFill rotWithShape="1">
          <a:blip r:embed="rId3">
            <a:extLst>
              <a:ext uri="{28A0092B-C50C-407E-A947-70E740481C1C}">
                <a14:useLocalDpi xmlns:a14="http://schemas.microsoft.com/office/drawing/2010/main" val="0"/>
              </a:ext>
            </a:extLst>
          </a:blip>
          <a:srcRect l="3077" t="5983" r="10513" b="1368"/>
          <a:stretch/>
        </p:blipFill>
        <p:spPr bwMode="auto">
          <a:xfrm>
            <a:off x="310869" y="2103661"/>
            <a:ext cx="2430780" cy="1953895"/>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6EF3C6AD-FD8E-4C2E-B102-A8F7B93EBC0B}"/>
              </a:ext>
            </a:extLst>
          </p:cNvPr>
          <p:cNvPicPr>
            <a:picLocks noChangeAspect="1"/>
          </p:cNvPicPr>
          <p:nvPr/>
        </p:nvPicPr>
        <p:blipFill>
          <a:blip r:embed="rId4"/>
          <a:stretch>
            <a:fillRect/>
          </a:stretch>
        </p:blipFill>
        <p:spPr>
          <a:xfrm>
            <a:off x="6232171" y="2062892"/>
            <a:ext cx="2600960" cy="1950720"/>
          </a:xfrm>
          <a:prstGeom prst="rect">
            <a:avLst/>
          </a:prstGeom>
        </p:spPr>
      </p:pic>
    </p:spTree>
    <p:extLst>
      <p:ext uri="{BB962C8B-B14F-4D97-AF65-F5344CB8AC3E}">
        <p14:creationId xmlns:p14="http://schemas.microsoft.com/office/powerpoint/2010/main" val="334535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58A9-25D9-45F8-AF48-507A00F1DA61}"/>
              </a:ext>
            </a:extLst>
          </p:cNvPr>
          <p:cNvSpPr>
            <a:spLocks noGrp="1"/>
          </p:cNvSpPr>
          <p:nvPr>
            <p:ph type="title"/>
          </p:nvPr>
        </p:nvSpPr>
        <p:spPr>
          <a:xfrm>
            <a:off x="-193659" y="138870"/>
            <a:ext cx="2929738" cy="572700"/>
          </a:xfrm>
        </p:spPr>
        <p:txBody>
          <a:bodyPr/>
          <a:lstStyle/>
          <a:p>
            <a:r>
              <a:rPr lang="en-US" sz="4000" dirty="0"/>
              <a:t>Agenda:</a:t>
            </a:r>
            <a:endParaRPr lang="ar-EG" sz="4000" dirty="0"/>
          </a:p>
        </p:txBody>
      </p:sp>
      <p:grpSp>
        <p:nvGrpSpPr>
          <p:cNvPr id="27" name="Google Shape;8937;p54">
            <a:extLst>
              <a:ext uri="{FF2B5EF4-FFF2-40B4-BE49-F238E27FC236}">
                <a16:creationId xmlns:a16="http://schemas.microsoft.com/office/drawing/2014/main" id="{D36DB860-9F07-4F8F-8385-00627CFD9EDA}"/>
              </a:ext>
            </a:extLst>
          </p:cNvPr>
          <p:cNvGrpSpPr/>
          <p:nvPr/>
        </p:nvGrpSpPr>
        <p:grpSpPr>
          <a:xfrm>
            <a:off x="2588688" y="270188"/>
            <a:ext cx="3942416" cy="4207398"/>
            <a:chOff x="2980764" y="3268395"/>
            <a:chExt cx="720694" cy="1535145"/>
          </a:xfrm>
        </p:grpSpPr>
        <p:sp>
          <p:nvSpPr>
            <p:cNvPr id="59" name="Google Shape;8939;p54">
              <a:extLst>
                <a:ext uri="{FF2B5EF4-FFF2-40B4-BE49-F238E27FC236}">
                  <a16:creationId xmlns:a16="http://schemas.microsoft.com/office/drawing/2014/main" id="{E2D797F0-3F8C-4BA3-8632-399C4AFC6352}"/>
                </a:ext>
              </a:extLst>
            </p:cNvPr>
            <p:cNvSpPr/>
            <p:nvPr/>
          </p:nvSpPr>
          <p:spPr>
            <a:xfrm>
              <a:off x="2981691" y="326839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 name="Google Shape;8944;p54">
              <a:extLst>
                <a:ext uri="{FF2B5EF4-FFF2-40B4-BE49-F238E27FC236}">
                  <a16:creationId xmlns:a16="http://schemas.microsoft.com/office/drawing/2014/main" id="{1290368C-EE52-41BC-B78A-D64ECBB022FA}"/>
                </a:ext>
              </a:extLst>
            </p:cNvPr>
            <p:cNvGrpSpPr/>
            <p:nvPr/>
          </p:nvGrpSpPr>
          <p:grpSpPr>
            <a:xfrm>
              <a:off x="2996957" y="3429441"/>
              <a:ext cx="704353" cy="1029612"/>
              <a:chOff x="2996957" y="3429441"/>
              <a:chExt cx="704353" cy="1029612"/>
            </a:xfrm>
          </p:grpSpPr>
          <p:sp>
            <p:nvSpPr>
              <p:cNvPr id="54" name="Google Shape;8945;p54">
                <a:extLst>
                  <a:ext uri="{FF2B5EF4-FFF2-40B4-BE49-F238E27FC236}">
                    <a16:creationId xmlns:a16="http://schemas.microsoft.com/office/drawing/2014/main" id="{A7B58FE8-51C0-4431-9CCD-ECE0053BE32B}"/>
                  </a:ext>
                </a:extLst>
              </p:cNvPr>
              <p:cNvSpPr/>
              <p:nvPr/>
            </p:nvSpPr>
            <p:spPr>
              <a:xfrm>
                <a:off x="3260010" y="3429441"/>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46;p54">
                <a:extLst>
                  <a:ext uri="{FF2B5EF4-FFF2-40B4-BE49-F238E27FC236}">
                    <a16:creationId xmlns:a16="http://schemas.microsoft.com/office/drawing/2014/main" id="{B0A82471-F138-444B-B008-3FC3A17BCAA6}"/>
                  </a:ext>
                </a:extLst>
              </p:cNvPr>
              <p:cNvSpPr/>
              <p:nvPr/>
            </p:nvSpPr>
            <p:spPr>
              <a:xfrm>
                <a:off x="2996957" y="4306005"/>
                <a:ext cx="439329" cy="153048"/>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8951;p54">
              <a:extLst>
                <a:ext uri="{FF2B5EF4-FFF2-40B4-BE49-F238E27FC236}">
                  <a16:creationId xmlns:a16="http://schemas.microsoft.com/office/drawing/2014/main" id="{73349A5A-279C-4B7C-BC57-2B1CF56BE904}"/>
                </a:ext>
              </a:extLst>
            </p:cNvPr>
            <p:cNvSpPr/>
            <p:nvPr/>
          </p:nvSpPr>
          <p:spPr>
            <a:xfrm>
              <a:off x="2980764" y="3610249"/>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57;p54">
              <a:extLst>
                <a:ext uri="{FF2B5EF4-FFF2-40B4-BE49-F238E27FC236}">
                  <a16:creationId xmlns:a16="http://schemas.microsoft.com/office/drawing/2014/main" id="{BF1EBAF9-7C79-40AD-AE5C-9AC425437E2B}"/>
                </a:ext>
              </a:extLst>
            </p:cNvPr>
            <p:cNvSpPr/>
            <p:nvPr/>
          </p:nvSpPr>
          <p:spPr>
            <a:xfrm>
              <a:off x="3260010" y="3773525"/>
              <a:ext cx="441300" cy="15296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 name="Google Shape;8962;p54">
              <a:extLst>
                <a:ext uri="{FF2B5EF4-FFF2-40B4-BE49-F238E27FC236}">
                  <a16:creationId xmlns:a16="http://schemas.microsoft.com/office/drawing/2014/main" id="{DD9B281E-FD5E-4D0F-B886-4E1BD9BB653B}"/>
                </a:ext>
              </a:extLst>
            </p:cNvPr>
            <p:cNvGrpSpPr/>
            <p:nvPr/>
          </p:nvGrpSpPr>
          <p:grpSpPr>
            <a:xfrm>
              <a:off x="2994844" y="3956047"/>
              <a:ext cx="443074" cy="847493"/>
              <a:chOff x="2888864" y="4074023"/>
              <a:chExt cx="494723" cy="925618"/>
            </a:xfrm>
          </p:grpSpPr>
          <p:sp>
            <p:nvSpPr>
              <p:cNvPr id="39" name="Google Shape;8963;p54">
                <a:extLst>
                  <a:ext uri="{FF2B5EF4-FFF2-40B4-BE49-F238E27FC236}">
                    <a16:creationId xmlns:a16="http://schemas.microsoft.com/office/drawing/2014/main" id="{F0D629DF-351A-4A70-9962-D79342F6D8E1}"/>
                  </a:ext>
                </a:extLst>
              </p:cNvPr>
              <p:cNvSpPr/>
              <p:nvPr/>
            </p:nvSpPr>
            <p:spPr>
              <a:xfrm>
                <a:off x="2888864" y="407402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965;p54">
                <a:extLst>
                  <a:ext uri="{FF2B5EF4-FFF2-40B4-BE49-F238E27FC236}">
                    <a16:creationId xmlns:a16="http://schemas.microsoft.com/office/drawing/2014/main" id="{6DE81182-F56D-464D-B598-FAE0FD7838D1}"/>
                  </a:ext>
                </a:extLst>
              </p:cNvPr>
              <p:cNvSpPr/>
              <p:nvPr/>
            </p:nvSpPr>
            <p:spPr>
              <a:xfrm>
                <a:off x="2890687" y="4828608"/>
                <a:ext cx="492900" cy="171033"/>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 name="Google Shape;8968;p54">
              <a:extLst>
                <a:ext uri="{FF2B5EF4-FFF2-40B4-BE49-F238E27FC236}">
                  <a16:creationId xmlns:a16="http://schemas.microsoft.com/office/drawing/2014/main" id="{DB84B444-BB24-4241-B79F-691CBAEFEF70}"/>
                </a:ext>
              </a:extLst>
            </p:cNvPr>
            <p:cNvGrpSpPr/>
            <p:nvPr/>
          </p:nvGrpSpPr>
          <p:grpSpPr>
            <a:xfrm>
              <a:off x="3260013" y="4132777"/>
              <a:ext cx="441445" cy="488314"/>
              <a:chOff x="3184937" y="4068829"/>
              <a:chExt cx="492903" cy="533330"/>
            </a:xfrm>
          </p:grpSpPr>
          <p:sp>
            <p:nvSpPr>
              <p:cNvPr id="34" name="Google Shape;8969;p54">
                <a:extLst>
                  <a:ext uri="{FF2B5EF4-FFF2-40B4-BE49-F238E27FC236}">
                    <a16:creationId xmlns:a16="http://schemas.microsoft.com/office/drawing/2014/main" id="{19AD2DF2-EAD2-4850-A775-7B844760D3AF}"/>
                  </a:ext>
                </a:extLst>
              </p:cNvPr>
              <p:cNvSpPr/>
              <p:nvPr/>
            </p:nvSpPr>
            <p:spPr>
              <a:xfrm>
                <a:off x="3184940" y="4068829"/>
                <a:ext cx="492900" cy="156606"/>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70;p54">
                <a:extLst>
                  <a:ext uri="{FF2B5EF4-FFF2-40B4-BE49-F238E27FC236}">
                    <a16:creationId xmlns:a16="http://schemas.microsoft.com/office/drawing/2014/main" id="{25287B64-70B9-4E94-BEA8-0F26EF650C10}"/>
                  </a:ext>
                </a:extLst>
              </p:cNvPr>
              <p:cNvSpPr/>
              <p:nvPr/>
            </p:nvSpPr>
            <p:spPr>
              <a:xfrm>
                <a:off x="3184937" y="4435002"/>
                <a:ext cx="492900" cy="16715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TextBox 63">
            <a:extLst>
              <a:ext uri="{FF2B5EF4-FFF2-40B4-BE49-F238E27FC236}">
                <a16:creationId xmlns:a16="http://schemas.microsoft.com/office/drawing/2014/main" id="{DA120AE3-7A84-4FAB-8E5F-6FA969BC5A2F}"/>
              </a:ext>
            </a:extLst>
          </p:cNvPr>
          <p:cNvSpPr txBox="1"/>
          <p:nvPr/>
        </p:nvSpPr>
        <p:spPr>
          <a:xfrm>
            <a:off x="2878398" y="263306"/>
            <a:ext cx="1776261" cy="369332"/>
          </a:xfrm>
          <a:prstGeom prst="rect">
            <a:avLst/>
          </a:prstGeom>
          <a:noFill/>
        </p:spPr>
        <p:txBody>
          <a:bodyPr wrap="square" rtlCol="1">
            <a:spAutoFit/>
          </a:bodyPr>
          <a:lstStyle/>
          <a:p>
            <a:r>
              <a:rPr lang="en-US" sz="1800" dirty="0">
                <a:solidFill>
                  <a:schemeClr val="tx2"/>
                </a:solidFill>
              </a:rPr>
              <a:t>1- Introduction</a:t>
            </a:r>
          </a:p>
        </p:txBody>
      </p:sp>
      <p:sp>
        <p:nvSpPr>
          <p:cNvPr id="65" name="Rectangle 64">
            <a:extLst>
              <a:ext uri="{FF2B5EF4-FFF2-40B4-BE49-F238E27FC236}">
                <a16:creationId xmlns:a16="http://schemas.microsoft.com/office/drawing/2014/main" id="{F343D3C7-3422-43DF-A7D5-971203C3B8AF}"/>
              </a:ext>
            </a:extLst>
          </p:cNvPr>
          <p:cNvSpPr/>
          <p:nvPr/>
        </p:nvSpPr>
        <p:spPr>
          <a:xfrm>
            <a:off x="4654659" y="736970"/>
            <a:ext cx="1359668" cy="338554"/>
          </a:xfrm>
          <a:prstGeom prst="rect">
            <a:avLst/>
          </a:prstGeom>
        </p:spPr>
        <p:txBody>
          <a:bodyPr wrap="none">
            <a:spAutoFit/>
          </a:bodyPr>
          <a:lstStyle/>
          <a:p>
            <a:r>
              <a:rPr lang="en-US" sz="1600" dirty="0">
                <a:solidFill>
                  <a:schemeClr val="tx2"/>
                </a:solidFill>
              </a:rPr>
              <a:t>2- Motivation</a:t>
            </a:r>
          </a:p>
        </p:txBody>
      </p:sp>
      <p:sp>
        <p:nvSpPr>
          <p:cNvPr id="66" name="Rectangle 65">
            <a:extLst>
              <a:ext uri="{FF2B5EF4-FFF2-40B4-BE49-F238E27FC236}">
                <a16:creationId xmlns:a16="http://schemas.microsoft.com/office/drawing/2014/main" id="{C9A5C026-CE7C-433B-83F5-BFB1283895AC}"/>
              </a:ext>
            </a:extLst>
          </p:cNvPr>
          <p:cNvSpPr/>
          <p:nvPr/>
        </p:nvSpPr>
        <p:spPr>
          <a:xfrm>
            <a:off x="2573864" y="1194681"/>
            <a:ext cx="2428870" cy="369332"/>
          </a:xfrm>
          <a:prstGeom prst="rect">
            <a:avLst/>
          </a:prstGeom>
        </p:spPr>
        <p:txBody>
          <a:bodyPr wrap="none">
            <a:spAutoFit/>
          </a:bodyPr>
          <a:lstStyle/>
          <a:p>
            <a:r>
              <a:rPr lang="en-US" sz="1800" dirty="0">
                <a:solidFill>
                  <a:schemeClr val="tx2"/>
                </a:solidFill>
              </a:rPr>
              <a:t>3- Problem Statement</a:t>
            </a:r>
          </a:p>
        </p:txBody>
      </p:sp>
      <p:sp>
        <p:nvSpPr>
          <p:cNvPr id="67" name="Rectangle 66">
            <a:extLst>
              <a:ext uri="{FF2B5EF4-FFF2-40B4-BE49-F238E27FC236}">
                <a16:creationId xmlns:a16="http://schemas.microsoft.com/office/drawing/2014/main" id="{68DCEC30-8B35-415C-8A9B-03E39E6C54ED}"/>
              </a:ext>
            </a:extLst>
          </p:cNvPr>
          <p:cNvSpPr/>
          <p:nvPr/>
        </p:nvSpPr>
        <p:spPr>
          <a:xfrm>
            <a:off x="4564769" y="1694198"/>
            <a:ext cx="1517006" cy="338554"/>
          </a:xfrm>
          <a:prstGeom prst="rect">
            <a:avLst/>
          </a:prstGeom>
        </p:spPr>
        <p:txBody>
          <a:bodyPr wrap="square">
            <a:spAutoFit/>
          </a:bodyPr>
          <a:lstStyle/>
          <a:p>
            <a:r>
              <a:rPr lang="en-US" sz="1600" dirty="0">
                <a:solidFill>
                  <a:schemeClr val="tx2"/>
                </a:solidFill>
              </a:rPr>
              <a:t>4- Project Aim</a:t>
            </a:r>
          </a:p>
        </p:txBody>
      </p:sp>
      <p:sp>
        <p:nvSpPr>
          <p:cNvPr id="68" name="Rectangle 67">
            <a:extLst>
              <a:ext uri="{FF2B5EF4-FFF2-40B4-BE49-F238E27FC236}">
                <a16:creationId xmlns:a16="http://schemas.microsoft.com/office/drawing/2014/main" id="{8E26D5DA-5687-4DE8-8FCC-E5BC37A41F0C}"/>
              </a:ext>
            </a:extLst>
          </p:cNvPr>
          <p:cNvSpPr/>
          <p:nvPr/>
        </p:nvSpPr>
        <p:spPr>
          <a:xfrm>
            <a:off x="2878398" y="2209150"/>
            <a:ext cx="1758815" cy="338554"/>
          </a:xfrm>
          <a:prstGeom prst="rect">
            <a:avLst/>
          </a:prstGeom>
        </p:spPr>
        <p:txBody>
          <a:bodyPr wrap="none">
            <a:spAutoFit/>
          </a:bodyPr>
          <a:lstStyle/>
          <a:p>
            <a:r>
              <a:rPr lang="en-US" sz="1600" dirty="0">
                <a:solidFill>
                  <a:schemeClr val="tx2"/>
                </a:solidFill>
              </a:rPr>
              <a:t>5- Previous Work</a:t>
            </a:r>
          </a:p>
        </p:txBody>
      </p:sp>
      <p:sp>
        <p:nvSpPr>
          <p:cNvPr id="69" name="Rectangle 68">
            <a:extLst>
              <a:ext uri="{FF2B5EF4-FFF2-40B4-BE49-F238E27FC236}">
                <a16:creationId xmlns:a16="http://schemas.microsoft.com/office/drawing/2014/main" id="{01986BEB-7D98-45B1-A095-2478EBE029C3}"/>
              </a:ext>
            </a:extLst>
          </p:cNvPr>
          <p:cNvSpPr/>
          <p:nvPr/>
        </p:nvSpPr>
        <p:spPr>
          <a:xfrm>
            <a:off x="4222650" y="2664372"/>
            <a:ext cx="2223686" cy="369332"/>
          </a:xfrm>
          <a:prstGeom prst="rect">
            <a:avLst/>
          </a:prstGeom>
        </p:spPr>
        <p:txBody>
          <a:bodyPr wrap="none">
            <a:spAutoFit/>
          </a:bodyPr>
          <a:lstStyle/>
          <a:p>
            <a:r>
              <a:rPr lang="en-US" sz="1800" dirty="0">
                <a:solidFill>
                  <a:schemeClr val="tx2"/>
                </a:solidFill>
              </a:rPr>
              <a:t>6-</a:t>
            </a:r>
            <a:r>
              <a:rPr lang="en-US" sz="1600" dirty="0">
                <a:solidFill>
                  <a:schemeClr val="tx2"/>
                </a:solidFill>
              </a:rPr>
              <a:t> Proposed Solutions</a:t>
            </a:r>
          </a:p>
        </p:txBody>
      </p:sp>
      <p:sp>
        <p:nvSpPr>
          <p:cNvPr id="70" name="Rectangle 69">
            <a:extLst>
              <a:ext uri="{FF2B5EF4-FFF2-40B4-BE49-F238E27FC236}">
                <a16:creationId xmlns:a16="http://schemas.microsoft.com/office/drawing/2014/main" id="{3C817126-1116-4A91-A727-58D78993F259}"/>
              </a:ext>
            </a:extLst>
          </p:cNvPr>
          <p:cNvSpPr/>
          <p:nvPr/>
        </p:nvSpPr>
        <p:spPr>
          <a:xfrm>
            <a:off x="4630168" y="3579799"/>
            <a:ext cx="1436612" cy="338554"/>
          </a:xfrm>
          <a:prstGeom prst="rect">
            <a:avLst/>
          </a:prstGeom>
        </p:spPr>
        <p:txBody>
          <a:bodyPr wrap="none">
            <a:spAutoFit/>
          </a:bodyPr>
          <a:lstStyle/>
          <a:p>
            <a:r>
              <a:rPr lang="en-US" sz="1600" dirty="0">
                <a:solidFill>
                  <a:schemeClr val="tx2"/>
                </a:solidFill>
              </a:rPr>
              <a:t>8- Conclusion</a:t>
            </a:r>
            <a:endParaRPr lang="ar-EG" sz="1600" dirty="0"/>
          </a:p>
        </p:txBody>
      </p:sp>
      <p:sp>
        <p:nvSpPr>
          <p:cNvPr id="71" name="Rectangle 70">
            <a:extLst>
              <a:ext uri="{FF2B5EF4-FFF2-40B4-BE49-F238E27FC236}">
                <a16:creationId xmlns:a16="http://schemas.microsoft.com/office/drawing/2014/main" id="{E6060FB9-69FB-49BD-9CE5-7FD52C68B75E}"/>
              </a:ext>
            </a:extLst>
          </p:cNvPr>
          <p:cNvSpPr/>
          <p:nvPr/>
        </p:nvSpPr>
        <p:spPr>
          <a:xfrm>
            <a:off x="3178400" y="4106115"/>
            <a:ext cx="1289135" cy="338554"/>
          </a:xfrm>
          <a:prstGeom prst="rect">
            <a:avLst/>
          </a:prstGeom>
        </p:spPr>
        <p:txBody>
          <a:bodyPr wrap="none">
            <a:spAutoFit/>
          </a:bodyPr>
          <a:lstStyle/>
          <a:p>
            <a:r>
              <a:rPr lang="en-US" sz="1600" dirty="0">
                <a:solidFill>
                  <a:schemeClr val="tx2"/>
                </a:solidFill>
              </a:rPr>
              <a:t>9-Time Plan</a:t>
            </a:r>
          </a:p>
        </p:txBody>
      </p:sp>
      <p:sp>
        <p:nvSpPr>
          <p:cNvPr id="72" name="Rectangle 71">
            <a:extLst>
              <a:ext uri="{FF2B5EF4-FFF2-40B4-BE49-F238E27FC236}">
                <a16:creationId xmlns:a16="http://schemas.microsoft.com/office/drawing/2014/main" id="{5D855ECC-F95E-4E84-98FF-AC18CB36C4A0}"/>
              </a:ext>
            </a:extLst>
          </p:cNvPr>
          <p:cNvSpPr/>
          <p:nvPr/>
        </p:nvSpPr>
        <p:spPr>
          <a:xfrm>
            <a:off x="4453748" y="4624654"/>
            <a:ext cx="1587294" cy="338554"/>
          </a:xfrm>
          <a:prstGeom prst="rect">
            <a:avLst/>
          </a:prstGeom>
        </p:spPr>
        <p:txBody>
          <a:bodyPr wrap="none">
            <a:spAutoFit/>
          </a:bodyPr>
          <a:lstStyle/>
          <a:p>
            <a:r>
              <a:rPr lang="en-US" sz="1600" dirty="0">
                <a:solidFill>
                  <a:schemeClr val="tx2"/>
                </a:solidFill>
              </a:rPr>
              <a:t>10- References</a:t>
            </a:r>
          </a:p>
        </p:txBody>
      </p:sp>
      <p:sp>
        <p:nvSpPr>
          <p:cNvPr id="25" name="Google Shape;8945;p54">
            <a:extLst>
              <a:ext uri="{FF2B5EF4-FFF2-40B4-BE49-F238E27FC236}">
                <a16:creationId xmlns:a16="http://schemas.microsoft.com/office/drawing/2014/main" id="{AEE89C90-1557-4AD3-8A69-3B883B1A8183}"/>
              </a:ext>
            </a:extLst>
          </p:cNvPr>
          <p:cNvSpPr/>
          <p:nvPr/>
        </p:nvSpPr>
        <p:spPr>
          <a:xfrm>
            <a:off x="4116249" y="4548439"/>
            <a:ext cx="2414046" cy="43649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AFBF1775-5DD8-465E-99AA-695B2D1E668E}"/>
              </a:ext>
            </a:extLst>
          </p:cNvPr>
          <p:cNvSpPr txBox="1"/>
          <p:nvPr/>
        </p:nvSpPr>
        <p:spPr>
          <a:xfrm>
            <a:off x="2675414" y="3132970"/>
            <a:ext cx="2414046" cy="369332"/>
          </a:xfrm>
          <a:prstGeom prst="rect">
            <a:avLst/>
          </a:prstGeom>
          <a:noFill/>
        </p:spPr>
        <p:txBody>
          <a:bodyPr wrap="square" rtlCol="1">
            <a:spAutoFit/>
          </a:bodyPr>
          <a:lstStyle/>
          <a:p>
            <a:r>
              <a:rPr lang="en-US" sz="1800" dirty="0">
                <a:solidFill>
                  <a:schemeClr val="tx2"/>
                </a:solidFill>
              </a:rPr>
              <a:t>7- </a:t>
            </a:r>
            <a:r>
              <a:rPr lang="en-US" sz="1600" dirty="0">
                <a:solidFill>
                  <a:schemeClr val="tx2"/>
                </a:solidFill>
              </a:rPr>
              <a:t>Project Specifications</a:t>
            </a:r>
            <a:endParaRPr lang="ar-EG" sz="1600" dirty="0">
              <a:solidFill>
                <a:schemeClr val="tx2"/>
              </a:solidFill>
            </a:endParaRPr>
          </a:p>
        </p:txBody>
      </p:sp>
    </p:spTree>
    <p:extLst>
      <p:ext uri="{BB962C8B-B14F-4D97-AF65-F5344CB8AC3E}">
        <p14:creationId xmlns:p14="http://schemas.microsoft.com/office/powerpoint/2010/main" val="177190454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sp>
        <p:nvSpPr>
          <p:cNvPr id="760" name="Google Shape;760;p39"/>
          <p:cNvSpPr txBox="1">
            <a:spLocks noGrp="1"/>
          </p:cNvSpPr>
          <p:nvPr>
            <p:ph type="body" idx="1"/>
          </p:nvPr>
        </p:nvSpPr>
        <p:spPr>
          <a:xfrm>
            <a:off x="206680" y="624455"/>
            <a:ext cx="8668011" cy="4308952"/>
          </a:xfrm>
          <a:prstGeom prst="rect">
            <a:avLst/>
          </a:prstGeom>
        </p:spPr>
        <p:txBody>
          <a:bodyPr spcFirstLastPara="1" wrap="square" lIns="91425" tIns="91425" rIns="91425" bIns="91425" anchor="t" anchorCtr="0">
            <a:noAutofit/>
          </a:bodyPr>
          <a:lstStyle/>
          <a:p>
            <a:pPr algn="l" rtl="1"/>
            <a:r>
              <a:rPr lang="en-US" sz="2800" dirty="0"/>
              <a:t>- Stakeholders: </a:t>
            </a:r>
            <a:r>
              <a:rPr lang="en-US" sz="2800" dirty="0">
                <a:solidFill>
                  <a:schemeClr val="accent6">
                    <a:lumMod val="60000"/>
                    <a:lumOff val="40000"/>
                  </a:schemeClr>
                </a:solidFill>
              </a:rPr>
              <a:t>radiologist, Researchers, gynecologist </a:t>
            </a:r>
            <a:r>
              <a:rPr lang="en-US" sz="2800" dirty="0">
                <a:solidFill>
                  <a:schemeClr val="accent6">
                    <a:lumMod val="40000"/>
                    <a:lumOff val="60000"/>
                  </a:schemeClr>
                </a:solidFill>
              </a:rPr>
              <a:t>and</a:t>
            </a:r>
            <a:r>
              <a:rPr lang="en-US" sz="2800" dirty="0">
                <a:solidFill>
                  <a:schemeClr val="accent6">
                    <a:lumMod val="60000"/>
                    <a:lumOff val="40000"/>
                  </a:schemeClr>
                </a:solidFill>
              </a:rPr>
              <a:t> obstetrician</a:t>
            </a:r>
            <a:r>
              <a:rPr lang="en-US" sz="2800" dirty="0"/>
              <a:t>.</a:t>
            </a:r>
          </a:p>
          <a:p>
            <a:pPr algn="l" rtl="1"/>
            <a:endParaRPr lang="en-US" dirty="0"/>
          </a:p>
          <a:p>
            <a:pPr marL="0" lvl="0" indent="0" algn="l" rtl="0">
              <a:lnSpc>
                <a:spcPct val="100000"/>
              </a:lnSpc>
              <a:spcBef>
                <a:spcPts val="0"/>
              </a:spcBef>
              <a:spcAft>
                <a:spcPts val="1600"/>
              </a:spcAft>
              <a:buNone/>
            </a:pPr>
            <a:endParaRPr lang="en-US" b="1" dirty="0"/>
          </a:p>
          <a:p>
            <a:pPr marL="0" lvl="0" indent="0" algn="l" rtl="0">
              <a:lnSpc>
                <a:spcPct val="100000"/>
              </a:lnSpc>
              <a:spcBef>
                <a:spcPts val="0"/>
              </a:spcBef>
              <a:spcAft>
                <a:spcPts val="1600"/>
              </a:spcAft>
              <a:buNone/>
            </a:pPr>
            <a:endParaRPr b="1" dirty="0"/>
          </a:p>
        </p:txBody>
      </p:sp>
      <p:pic>
        <p:nvPicPr>
          <p:cNvPr id="3" name="Picture 2">
            <a:extLst>
              <a:ext uri="{FF2B5EF4-FFF2-40B4-BE49-F238E27FC236}">
                <a16:creationId xmlns:a16="http://schemas.microsoft.com/office/drawing/2014/main" id="{D9A49211-493D-40C3-959D-8E07ACE1F417}"/>
              </a:ext>
            </a:extLst>
          </p:cNvPr>
          <p:cNvPicPr>
            <a:picLocks noChangeAspect="1"/>
          </p:cNvPicPr>
          <p:nvPr/>
        </p:nvPicPr>
        <p:blipFill>
          <a:blip r:embed="rId4"/>
          <a:stretch>
            <a:fillRect/>
          </a:stretch>
        </p:blipFill>
        <p:spPr>
          <a:xfrm>
            <a:off x="2879854" y="1958054"/>
            <a:ext cx="2750507" cy="1831052"/>
          </a:xfrm>
          <a:prstGeom prst="rect">
            <a:avLst/>
          </a:prstGeom>
        </p:spPr>
      </p:pic>
      <p:pic>
        <p:nvPicPr>
          <p:cNvPr id="5" name="Picture 4">
            <a:extLst>
              <a:ext uri="{FF2B5EF4-FFF2-40B4-BE49-F238E27FC236}">
                <a16:creationId xmlns:a16="http://schemas.microsoft.com/office/drawing/2014/main" id="{9C1CD7FB-06AE-4865-8224-5DBEC74DF82A}"/>
              </a:ext>
            </a:extLst>
          </p:cNvPr>
          <p:cNvPicPr>
            <a:picLocks noChangeAspect="1"/>
          </p:cNvPicPr>
          <p:nvPr/>
        </p:nvPicPr>
        <p:blipFill>
          <a:blip r:embed="rId5"/>
          <a:stretch>
            <a:fillRect/>
          </a:stretch>
        </p:blipFill>
        <p:spPr>
          <a:xfrm>
            <a:off x="349683" y="1842933"/>
            <a:ext cx="2319621" cy="2319621"/>
          </a:xfrm>
          <a:prstGeom prst="rect">
            <a:avLst/>
          </a:prstGeom>
        </p:spPr>
      </p:pic>
      <p:pic>
        <p:nvPicPr>
          <p:cNvPr id="7" name="Picture 6">
            <a:extLst>
              <a:ext uri="{FF2B5EF4-FFF2-40B4-BE49-F238E27FC236}">
                <a16:creationId xmlns:a16="http://schemas.microsoft.com/office/drawing/2014/main" id="{89CCCE5C-E641-4B34-8D2B-CB17FABC97A6}"/>
              </a:ext>
            </a:extLst>
          </p:cNvPr>
          <p:cNvPicPr>
            <a:picLocks noChangeAspect="1"/>
          </p:cNvPicPr>
          <p:nvPr/>
        </p:nvPicPr>
        <p:blipFill>
          <a:blip r:embed="rId6"/>
          <a:stretch>
            <a:fillRect/>
          </a:stretch>
        </p:blipFill>
        <p:spPr>
          <a:xfrm>
            <a:off x="5928595" y="1891548"/>
            <a:ext cx="2946096" cy="1964064"/>
          </a:xfrm>
          <a:prstGeom prst="rect">
            <a:avLst/>
          </a:prstGeom>
        </p:spPr>
      </p:pic>
      <p:sp>
        <p:nvSpPr>
          <p:cNvPr id="6" name="Title 7">
            <a:extLst>
              <a:ext uri="{FF2B5EF4-FFF2-40B4-BE49-F238E27FC236}">
                <a16:creationId xmlns:a16="http://schemas.microsoft.com/office/drawing/2014/main" id="{5CCCFB11-CF56-4200-BE00-73531ED468E3}"/>
              </a:ext>
            </a:extLst>
          </p:cNvPr>
          <p:cNvSpPr txBox="1">
            <a:spLocks/>
          </p:cNvSpPr>
          <p:nvPr/>
        </p:nvSpPr>
        <p:spPr>
          <a:xfrm>
            <a:off x="198997" y="120231"/>
            <a:ext cx="5231567" cy="11568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tx2"/>
                </a:solidFill>
                <a:latin typeface="Rajdhani" panose="020B0604020202020204" charset="0"/>
                <a:cs typeface="Rajdhani" panose="020B0604020202020204" charset="0"/>
              </a:rPr>
              <a:t>Project specifications </a:t>
            </a:r>
            <a:r>
              <a:rPr lang="en-US" sz="1800" dirty="0">
                <a:solidFill>
                  <a:schemeClr val="tx2"/>
                </a:solidFill>
              </a:rPr>
              <a:t>(cont.)</a:t>
            </a:r>
            <a:endParaRPr lang="ar-EG" sz="1800" dirty="0">
              <a:solidFill>
                <a:schemeClr val="tx2"/>
              </a:solidFill>
            </a:endParaRPr>
          </a:p>
        </p:txBody>
      </p:sp>
      <p:cxnSp>
        <p:nvCxnSpPr>
          <p:cNvPr id="8" name="Google Shape;137;p27">
            <a:extLst>
              <a:ext uri="{FF2B5EF4-FFF2-40B4-BE49-F238E27FC236}">
                <a16:creationId xmlns:a16="http://schemas.microsoft.com/office/drawing/2014/main" id="{D2CD91A9-D388-45DD-97D6-588AC5D6DE02}"/>
              </a:ext>
            </a:extLst>
          </p:cNvPr>
          <p:cNvCxnSpPr>
            <a:cxnSpLocks/>
          </p:cNvCxnSpPr>
          <p:nvPr/>
        </p:nvCxnSpPr>
        <p:spPr>
          <a:xfrm>
            <a:off x="4811843" y="120231"/>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571318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4" name="Google Shape;754;p38"/>
          <p:cNvSpPr txBox="1">
            <a:spLocks noGrp="1"/>
          </p:cNvSpPr>
          <p:nvPr>
            <p:ph type="title"/>
          </p:nvPr>
        </p:nvSpPr>
        <p:spPr>
          <a:xfrm>
            <a:off x="1231979" y="1761786"/>
            <a:ext cx="6680042" cy="1471272"/>
          </a:xfrm>
          <a:prstGeom prst="rect">
            <a:avLst/>
          </a:prstGeom>
          <a:ln>
            <a:solidFill>
              <a:schemeClr val="tx2"/>
            </a:solidFill>
          </a:ln>
        </p:spPr>
        <p:txBody>
          <a:bodyPr spcFirstLastPara="1" wrap="square" lIns="91425" tIns="91425" rIns="91425" bIns="91425" anchor="ctr" anchorCtr="0">
            <a:noAutofit/>
          </a:bodyPr>
          <a:lstStyle/>
          <a:p>
            <a:pPr lvl="0"/>
            <a:r>
              <a:rPr lang="en-US" dirty="0"/>
              <a:t> Functional Requirements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162728" y="191317"/>
            <a:ext cx="7704000" cy="572700"/>
          </a:xfrm>
          <a:prstGeom prst="rect">
            <a:avLst/>
          </a:prstGeom>
        </p:spPr>
        <p:txBody>
          <a:bodyPr spcFirstLastPara="1" wrap="square" lIns="91425" tIns="91425" rIns="91425" bIns="91425" anchor="t" anchorCtr="0">
            <a:noAutofit/>
          </a:bodyPr>
          <a:lstStyle/>
          <a:p>
            <a:pPr algn="l" rtl="1"/>
            <a:r>
              <a:rPr lang="en-US" sz="3200" dirty="0"/>
              <a:t>Functional Requirements </a:t>
            </a:r>
            <a:r>
              <a:rPr lang="en-US" sz="2400" dirty="0"/>
              <a:t>(cont.)</a:t>
            </a:r>
          </a:p>
        </p:txBody>
      </p:sp>
      <p:sp>
        <p:nvSpPr>
          <p:cNvPr id="654" name="Google Shape;654;p34"/>
          <p:cNvSpPr txBox="1">
            <a:spLocks noGrp="1"/>
          </p:cNvSpPr>
          <p:nvPr>
            <p:ph type="subTitle" idx="4294967295"/>
          </p:nvPr>
        </p:nvSpPr>
        <p:spPr>
          <a:xfrm flipH="1">
            <a:off x="1067350" y="1453046"/>
            <a:ext cx="1836314" cy="470065"/>
          </a:xfrm>
          <a:prstGeom prst="rect">
            <a:avLst/>
          </a:prstGeom>
        </p:spPr>
        <p:txBody>
          <a:bodyPr spcFirstLastPara="1" wrap="square" lIns="91425" tIns="91425" rIns="91425" bIns="91425" anchor="t" anchorCtr="0">
            <a:noAutofit/>
          </a:bodyPr>
          <a:lstStyle/>
          <a:p>
            <a:pPr marL="152400" lvl="0" indent="0">
              <a:buNone/>
            </a:pPr>
            <a:r>
              <a:rPr lang="en-US" sz="2000" b="1" dirty="0"/>
              <a:t>Login / Signup</a:t>
            </a:r>
          </a:p>
        </p:txBody>
      </p:sp>
      <p:sp>
        <p:nvSpPr>
          <p:cNvPr id="655" name="Google Shape;655;p34"/>
          <p:cNvSpPr txBox="1">
            <a:spLocks noGrp="1"/>
          </p:cNvSpPr>
          <p:nvPr>
            <p:ph type="subTitle" idx="4294967295"/>
          </p:nvPr>
        </p:nvSpPr>
        <p:spPr>
          <a:xfrm flipH="1">
            <a:off x="6487992" y="1516836"/>
            <a:ext cx="2062126" cy="368747"/>
          </a:xfrm>
          <a:prstGeom prst="rect">
            <a:avLst/>
          </a:prstGeom>
        </p:spPr>
        <p:txBody>
          <a:bodyPr spcFirstLastPara="1" wrap="square" lIns="91425" tIns="91425" rIns="91425" bIns="91425" anchor="t" anchorCtr="0">
            <a:noAutofit/>
          </a:bodyPr>
          <a:lstStyle/>
          <a:p>
            <a:pPr marL="152400" lvl="0" indent="0">
              <a:buNone/>
            </a:pPr>
            <a:r>
              <a:rPr lang="en-US" sz="2000" b="1" dirty="0"/>
              <a:t>Classification</a:t>
            </a:r>
            <a:r>
              <a:rPr lang="en-US" sz="1800" dirty="0"/>
              <a:t> </a:t>
            </a:r>
            <a:r>
              <a:rPr lang="en-US" sz="2000" b="1" dirty="0"/>
              <a:t>page</a:t>
            </a:r>
            <a:endParaRPr lang="en-US" sz="1800" b="1" dirty="0"/>
          </a:p>
        </p:txBody>
      </p:sp>
      <p:sp>
        <p:nvSpPr>
          <p:cNvPr id="656" name="Google Shape;656;p34"/>
          <p:cNvSpPr txBox="1">
            <a:spLocks noGrp="1"/>
          </p:cNvSpPr>
          <p:nvPr>
            <p:ph type="subTitle" idx="4294967295"/>
          </p:nvPr>
        </p:nvSpPr>
        <p:spPr>
          <a:xfrm>
            <a:off x="1300920" y="3290512"/>
            <a:ext cx="1257249" cy="470065"/>
          </a:xfrm>
          <a:prstGeom prst="rect">
            <a:avLst/>
          </a:prstGeom>
        </p:spPr>
        <p:txBody>
          <a:bodyPr spcFirstLastPara="1" wrap="square" lIns="91425" tIns="91425" rIns="91425" bIns="91425" anchor="t" anchorCtr="0">
            <a:noAutofit/>
          </a:bodyPr>
          <a:lstStyle/>
          <a:p>
            <a:pPr marL="152400" lvl="0" indent="0">
              <a:buNone/>
            </a:pPr>
            <a:r>
              <a:rPr lang="en-US" sz="2000" b="1" dirty="0"/>
              <a:t>Home</a:t>
            </a:r>
          </a:p>
        </p:txBody>
      </p:sp>
      <p:sp>
        <p:nvSpPr>
          <p:cNvPr id="657" name="Google Shape;657;p34"/>
          <p:cNvSpPr txBox="1">
            <a:spLocks noGrp="1"/>
          </p:cNvSpPr>
          <p:nvPr>
            <p:ph type="subTitle" idx="4294967295"/>
          </p:nvPr>
        </p:nvSpPr>
        <p:spPr>
          <a:xfrm>
            <a:off x="6577686" y="3350002"/>
            <a:ext cx="1294376" cy="413941"/>
          </a:xfrm>
          <a:prstGeom prst="rect">
            <a:avLst/>
          </a:prstGeom>
        </p:spPr>
        <p:txBody>
          <a:bodyPr spcFirstLastPara="1" wrap="square" lIns="91425" tIns="91425" rIns="91425" bIns="91425" anchor="t" anchorCtr="0">
            <a:noAutofit/>
          </a:bodyPr>
          <a:lstStyle/>
          <a:p>
            <a:pPr marL="152400" lvl="0" indent="0">
              <a:buNone/>
            </a:pPr>
            <a:r>
              <a:rPr lang="en-US" sz="2000" b="1" dirty="0"/>
              <a:t>Output</a:t>
            </a:r>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6127086" y="3443383"/>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34"/>
          <p:cNvSpPr/>
          <p:nvPr/>
        </p:nvSpPr>
        <p:spPr>
          <a:xfrm flipH="1">
            <a:off x="2527668" y="1649116"/>
            <a:ext cx="326343" cy="300621"/>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2389607" y="3331173"/>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6044004" y="3350002"/>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2465540" y="1572721"/>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6106618" y="166089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cxnSpLocks/>
          </p:cNvCxnSpPr>
          <p:nvPr/>
        </p:nvCxnSpPr>
        <p:spPr>
          <a:xfrm rot="10800000">
            <a:off x="5222188" y="2950219"/>
            <a:ext cx="795784" cy="606255"/>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675" name="Google Shape;675;p34"/>
          <p:cNvCxnSpPr>
            <a:cxnSpLocks/>
          </p:cNvCxnSpPr>
          <p:nvPr/>
        </p:nvCxnSpPr>
        <p:spPr>
          <a:xfrm rot="10800000" flipV="1">
            <a:off x="2853627" y="2992488"/>
            <a:ext cx="675619" cy="510536"/>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676" name="Google Shape;676;p34"/>
          <p:cNvCxnSpPr>
            <a:cxnSpLocks/>
            <a:endCxn id="673" idx="1"/>
          </p:cNvCxnSpPr>
          <p:nvPr/>
        </p:nvCxnSpPr>
        <p:spPr>
          <a:xfrm flipV="1">
            <a:off x="5213999" y="1886190"/>
            <a:ext cx="892619" cy="627400"/>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677" name="Google Shape;677;p34"/>
          <p:cNvCxnSpPr>
            <a:cxnSpLocks/>
          </p:cNvCxnSpPr>
          <p:nvPr/>
        </p:nvCxnSpPr>
        <p:spPr>
          <a:xfrm>
            <a:off x="2921738" y="1825835"/>
            <a:ext cx="609730" cy="571310"/>
          </a:xfrm>
          <a:prstGeom prst="bentConnector3">
            <a:avLst>
              <a:gd name="adj1" fmla="val 50000"/>
            </a:avLst>
          </a:prstGeom>
          <a:noFill/>
          <a:ln w="19050" cap="flat" cmpd="sng">
            <a:solidFill>
              <a:schemeClr val="lt2"/>
            </a:solidFill>
            <a:prstDash val="solid"/>
            <a:round/>
            <a:headEnd type="none" w="med" len="med"/>
            <a:tailEnd type="none" w="med" len="med"/>
          </a:ln>
        </p:spPr>
      </p:cxnSp>
      <p:grpSp>
        <p:nvGrpSpPr>
          <p:cNvPr id="39" name="Google Shape;1745;p44">
            <a:extLst>
              <a:ext uri="{FF2B5EF4-FFF2-40B4-BE49-F238E27FC236}">
                <a16:creationId xmlns:a16="http://schemas.microsoft.com/office/drawing/2014/main" id="{CA2DE105-39DD-409A-91A3-B79629D7AF78}"/>
              </a:ext>
            </a:extLst>
          </p:cNvPr>
          <p:cNvGrpSpPr/>
          <p:nvPr/>
        </p:nvGrpSpPr>
        <p:grpSpPr>
          <a:xfrm>
            <a:off x="3542665" y="2220056"/>
            <a:ext cx="1652004" cy="1122761"/>
            <a:chOff x="3578510" y="1419647"/>
            <a:chExt cx="4021500" cy="3062887"/>
          </a:xfrm>
        </p:grpSpPr>
        <p:sp>
          <p:nvSpPr>
            <p:cNvPr id="40" name="Google Shape;1746;p44">
              <a:extLst>
                <a:ext uri="{FF2B5EF4-FFF2-40B4-BE49-F238E27FC236}">
                  <a16:creationId xmlns:a16="http://schemas.microsoft.com/office/drawing/2014/main" id="{B57DF8A2-BA8A-4644-BA5A-08CAB5048017}"/>
                </a:ext>
              </a:extLst>
            </p:cNvPr>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7;p44">
              <a:extLst>
                <a:ext uri="{FF2B5EF4-FFF2-40B4-BE49-F238E27FC236}">
                  <a16:creationId xmlns:a16="http://schemas.microsoft.com/office/drawing/2014/main" id="{22423A3D-405E-4CAA-BFFA-428EA0C27FF4}"/>
                </a:ext>
              </a:extLst>
            </p:cNvPr>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748;p44">
              <a:extLst>
                <a:ext uri="{FF2B5EF4-FFF2-40B4-BE49-F238E27FC236}">
                  <a16:creationId xmlns:a16="http://schemas.microsoft.com/office/drawing/2014/main" id="{42EE550D-E912-4F0E-B322-E13FF9C967A6}"/>
                </a:ext>
              </a:extLst>
            </p:cNvPr>
            <p:cNvGrpSpPr/>
            <p:nvPr/>
          </p:nvGrpSpPr>
          <p:grpSpPr>
            <a:xfrm>
              <a:off x="3605853" y="1447364"/>
              <a:ext cx="3966900" cy="3035170"/>
              <a:chOff x="3605853" y="1447364"/>
              <a:chExt cx="3966900" cy="3035170"/>
            </a:xfrm>
          </p:grpSpPr>
          <p:sp>
            <p:nvSpPr>
              <p:cNvPr id="44" name="Google Shape;1749;p44">
                <a:extLst>
                  <a:ext uri="{FF2B5EF4-FFF2-40B4-BE49-F238E27FC236}">
                    <a16:creationId xmlns:a16="http://schemas.microsoft.com/office/drawing/2014/main" id="{8CF1FAAC-DBA4-484D-A2B9-D4409478F90F}"/>
                  </a:ext>
                </a:extLst>
              </p:cNvPr>
              <p:cNvSpPr/>
              <p:nvPr/>
            </p:nvSpPr>
            <p:spPr>
              <a:xfrm>
                <a:off x="3605853" y="1447364"/>
                <a:ext cx="3966900" cy="2488799"/>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750;p44">
                <a:extLst>
                  <a:ext uri="{FF2B5EF4-FFF2-40B4-BE49-F238E27FC236}">
                    <a16:creationId xmlns:a16="http://schemas.microsoft.com/office/drawing/2014/main" id="{E422EC4C-EAFB-4CD9-A86C-AF08A1070392}"/>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43" name="Google Shape;1751;p44">
              <a:extLst>
                <a:ext uri="{FF2B5EF4-FFF2-40B4-BE49-F238E27FC236}">
                  <a16:creationId xmlns:a16="http://schemas.microsoft.com/office/drawing/2014/main" id="{4FCDAFEA-29AF-4A9B-9A35-CF4DB7A14F94}"/>
                </a:ext>
              </a:extLst>
            </p:cNvPr>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grpSp>
        <p:nvGrpSpPr>
          <p:cNvPr id="51" name="Google Shape;13364;p63">
            <a:extLst>
              <a:ext uri="{FF2B5EF4-FFF2-40B4-BE49-F238E27FC236}">
                <a16:creationId xmlns:a16="http://schemas.microsoft.com/office/drawing/2014/main" id="{DC22F1AF-FD6D-4971-A24D-EA9288054CB4}"/>
              </a:ext>
            </a:extLst>
          </p:cNvPr>
          <p:cNvGrpSpPr/>
          <p:nvPr/>
        </p:nvGrpSpPr>
        <p:grpSpPr>
          <a:xfrm>
            <a:off x="6188568" y="1735136"/>
            <a:ext cx="350576" cy="280454"/>
            <a:chOff x="7500054" y="2934735"/>
            <a:chExt cx="350576" cy="280454"/>
          </a:xfrm>
        </p:grpSpPr>
        <p:sp>
          <p:nvSpPr>
            <p:cNvPr id="52" name="Google Shape;13365;p63">
              <a:extLst>
                <a:ext uri="{FF2B5EF4-FFF2-40B4-BE49-F238E27FC236}">
                  <a16:creationId xmlns:a16="http://schemas.microsoft.com/office/drawing/2014/main" id="{F3E93AD8-16F3-4BBC-99E4-6407C335BE0C}"/>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66;p63">
              <a:extLst>
                <a:ext uri="{FF2B5EF4-FFF2-40B4-BE49-F238E27FC236}">
                  <a16:creationId xmlns:a16="http://schemas.microsoft.com/office/drawing/2014/main" id="{CC73F3A3-FAC4-43CC-A312-B1F564D69FDF}"/>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67;p63">
              <a:extLst>
                <a:ext uri="{FF2B5EF4-FFF2-40B4-BE49-F238E27FC236}">
                  <a16:creationId xmlns:a16="http://schemas.microsoft.com/office/drawing/2014/main" id="{4032EFE4-7055-460D-B7EE-554CA3CAD322}"/>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8;p63">
              <a:extLst>
                <a:ext uri="{FF2B5EF4-FFF2-40B4-BE49-F238E27FC236}">
                  <a16:creationId xmlns:a16="http://schemas.microsoft.com/office/drawing/2014/main" id="{71EA89F3-B624-4C43-BB2D-C276084D9D66}"/>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69;p63">
              <a:extLst>
                <a:ext uri="{FF2B5EF4-FFF2-40B4-BE49-F238E27FC236}">
                  <a16:creationId xmlns:a16="http://schemas.microsoft.com/office/drawing/2014/main" id="{CCD34D58-A498-4838-833B-5071FA2C4C08}"/>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70;p63">
              <a:extLst>
                <a:ext uri="{FF2B5EF4-FFF2-40B4-BE49-F238E27FC236}">
                  <a16:creationId xmlns:a16="http://schemas.microsoft.com/office/drawing/2014/main" id="{3D04A20D-7E75-4A4E-B474-F96935B35DE7}"/>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71;p63">
              <a:extLst>
                <a:ext uri="{FF2B5EF4-FFF2-40B4-BE49-F238E27FC236}">
                  <a16:creationId xmlns:a16="http://schemas.microsoft.com/office/drawing/2014/main" id="{E4D42AF6-36F9-4700-ADCC-6C3D34FD9E35}"/>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72;p63">
              <a:extLst>
                <a:ext uri="{FF2B5EF4-FFF2-40B4-BE49-F238E27FC236}">
                  <a16:creationId xmlns:a16="http://schemas.microsoft.com/office/drawing/2014/main" id="{7D9D3D8F-9F3F-4D53-B775-16CC2502B85F}"/>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652;p34">
            <a:extLst>
              <a:ext uri="{FF2B5EF4-FFF2-40B4-BE49-F238E27FC236}">
                <a16:creationId xmlns:a16="http://schemas.microsoft.com/office/drawing/2014/main" id="{CC7398E4-D5BD-4AF1-B878-67C2E6A4ADFC}"/>
              </a:ext>
            </a:extLst>
          </p:cNvPr>
          <p:cNvSpPr txBox="1">
            <a:spLocks/>
          </p:cNvSpPr>
          <p:nvPr/>
        </p:nvSpPr>
        <p:spPr>
          <a:xfrm>
            <a:off x="433515" y="63490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algn="l" rtl="1"/>
            <a:r>
              <a:rPr lang="en-US" sz="2800" dirty="0"/>
              <a:t>1- System Requirements</a:t>
            </a:r>
          </a:p>
        </p:txBody>
      </p:sp>
      <p:cxnSp>
        <p:nvCxnSpPr>
          <p:cNvPr id="47" name="Google Shape;137;p27">
            <a:extLst>
              <a:ext uri="{FF2B5EF4-FFF2-40B4-BE49-F238E27FC236}">
                <a16:creationId xmlns:a16="http://schemas.microsoft.com/office/drawing/2014/main" id="{86B8A5FD-753B-4CBE-A79C-12682A1697F7}"/>
              </a:ext>
            </a:extLst>
          </p:cNvPr>
          <p:cNvCxnSpPr>
            <a:cxnSpLocks/>
          </p:cNvCxnSpPr>
          <p:nvPr/>
        </p:nvCxnSpPr>
        <p:spPr>
          <a:xfrm>
            <a:off x="5412119" y="404801"/>
            <a:ext cx="0" cy="630600"/>
          </a:xfrm>
          <a:prstGeom prst="straightConnector1">
            <a:avLst/>
          </a:prstGeom>
          <a:noFill/>
          <a:ln w="19050" cap="flat" cmpd="sng">
            <a:solidFill>
              <a:schemeClr val="lt2"/>
            </a:solidFill>
            <a:prstDash val="solid"/>
            <a:round/>
            <a:headEnd type="oval" w="med" len="med"/>
            <a:tailEnd type="oval" w="med" len="med"/>
          </a:ln>
        </p:spPr>
      </p:cxnSp>
      <p:pic>
        <p:nvPicPr>
          <p:cNvPr id="60" name="Picture 59">
            <a:extLst>
              <a:ext uri="{FF2B5EF4-FFF2-40B4-BE49-F238E27FC236}">
                <a16:creationId xmlns:a16="http://schemas.microsoft.com/office/drawing/2014/main" id="{7AE495ED-A09E-4A31-AC99-528D5BA389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620967" y="2284230"/>
            <a:ext cx="1493122" cy="803707"/>
          </a:xfrm>
          <a:prstGeom prst="rect">
            <a:avLst/>
          </a:prstGeom>
        </p:spPr>
      </p:pic>
      <p:sp>
        <p:nvSpPr>
          <p:cNvPr id="63" name="Google Shape;665;p34">
            <a:extLst>
              <a:ext uri="{FF2B5EF4-FFF2-40B4-BE49-F238E27FC236}">
                <a16:creationId xmlns:a16="http://schemas.microsoft.com/office/drawing/2014/main" id="{A300A2EE-42DD-4494-A521-AD2395C612B5}"/>
              </a:ext>
            </a:extLst>
          </p:cNvPr>
          <p:cNvSpPr/>
          <p:nvPr/>
        </p:nvSpPr>
        <p:spPr>
          <a:xfrm>
            <a:off x="2474186" y="3437265"/>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392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254348" y="699790"/>
            <a:ext cx="7704000" cy="572700"/>
          </a:xfrm>
          <a:prstGeom prst="rect">
            <a:avLst/>
          </a:prstGeom>
        </p:spPr>
        <p:txBody>
          <a:bodyPr spcFirstLastPara="1" wrap="square" lIns="91425" tIns="91425" rIns="91425" bIns="91425" anchor="t" anchorCtr="0">
            <a:noAutofit/>
          </a:bodyPr>
          <a:lstStyle/>
          <a:p>
            <a:pPr algn="l" rtl="1"/>
            <a:r>
              <a:rPr lang="en-US" sz="2800" dirty="0"/>
              <a:t>2- User Requirements</a:t>
            </a:r>
          </a:p>
        </p:txBody>
      </p:sp>
      <p:sp>
        <p:nvSpPr>
          <p:cNvPr id="633" name="Google Shape;633;p32"/>
          <p:cNvSpPr txBox="1">
            <a:spLocks noGrp="1"/>
          </p:cNvSpPr>
          <p:nvPr>
            <p:ph type="subTitle" idx="4294967295"/>
          </p:nvPr>
        </p:nvSpPr>
        <p:spPr>
          <a:xfrm>
            <a:off x="254348" y="1702423"/>
            <a:ext cx="2349325" cy="701400"/>
          </a:xfrm>
          <a:prstGeom prst="rect">
            <a:avLst/>
          </a:prstGeom>
        </p:spPr>
        <p:txBody>
          <a:bodyPr spcFirstLastPara="1" wrap="square" lIns="91425" tIns="182875" rIns="91425" bIns="91425" anchor="t" anchorCtr="0">
            <a:noAutofit/>
          </a:bodyPr>
          <a:lstStyle/>
          <a:p>
            <a:pPr marL="152400" lvl="0" indent="0">
              <a:buNone/>
            </a:pPr>
            <a:r>
              <a:rPr lang="en-US" sz="1400" dirty="0"/>
              <a:t>Login: user need to be able to login to the system if they already have an email.</a:t>
            </a:r>
          </a:p>
        </p:txBody>
      </p:sp>
      <p:sp>
        <p:nvSpPr>
          <p:cNvPr id="634" name="Google Shape;634;p32"/>
          <p:cNvSpPr txBox="1">
            <a:spLocks noGrp="1"/>
          </p:cNvSpPr>
          <p:nvPr>
            <p:ph type="subTitle" idx="4294967295"/>
          </p:nvPr>
        </p:nvSpPr>
        <p:spPr>
          <a:xfrm>
            <a:off x="6072771" y="1484623"/>
            <a:ext cx="2901303" cy="647693"/>
          </a:xfrm>
          <a:prstGeom prst="rect">
            <a:avLst/>
          </a:prstGeom>
        </p:spPr>
        <p:txBody>
          <a:bodyPr spcFirstLastPara="1" wrap="square" lIns="91425" tIns="182875" rIns="91425" bIns="91425" anchor="t" anchorCtr="0">
            <a:noAutofit/>
          </a:bodyPr>
          <a:lstStyle/>
          <a:p>
            <a:pPr marL="152400" lvl="0" indent="0">
              <a:buNone/>
            </a:pPr>
            <a:r>
              <a:rPr lang="en-US" sz="1400" dirty="0"/>
              <a:t>User should be able to sign up if they don't have an account in the website.</a:t>
            </a:r>
          </a:p>
        </p:txBody>
      </p:sp>
      <p:cxnSp>
        <p:nvCxnSpPr>
          <p:cNvPr id="636" name="Google Shape;636;p32"/>
          <p:cNvCxnSpPr>
            <a:cxnSpLocks/>
          </p:cNvCxnSpPr>
          <p:nvPr/>
        </p:nvCxnSpPr>
        <p:spPr>
          <a:xfrm rot="10800000" flipV="1">
            <a:off x="5173824" y="1878903"/>
            <a:ext cx="1014038" cy="309489"/>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7" name="Google Shape;637;p32"/>
          <p:cNvCxnSpPr>
            <a:cxnSpLocks/>
          </p:cNvCxnSpPr>
          <p:nvPr/>
        </p:nvCxnSpPr>
        <p:spPr>
          <a:xfrm rot="10800000">
            <a:off x="5073460" y="3105564"/>
            <a:ext cx="904681" cy="323845"/>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8" name="Google Shape;638;p32"/>
          <p:cNvCxnSpPr>
            <a:cxnSpLocks/>
          </p:cNvCxnSpPr>
          <p:nvPr/>
        </p:nvCxnSpPr>
        <p:spPr>
          <a:xfrm>
            <a:off x="2603673" y="2155112"/>
            <a:ext cx="841800" cy="0"/>
          </a:xfrm>
          <a:prstGeom prst="straightConnector1">
            <a:avLst/>
          </a:prstGeom>
          <a:noFill/>
          <a:ln w="19050" cap="flat" cmpd="sng">
            <a:solidFill>
              <a:schemeClr val="lt2"/>
            </a:solidFill>
            <a:prstDash val="solid"/>
            <a:round/>
            <a:headEnd type="oval" w="med" len="med"/>
            <a:tailEnd type="none" w="med" len="med"/>
          </a:ln>
        </p:spPr>
      </p:cxnSp>
      <p:sp>
        <p:nvSpPr>
          <p:cNvPr id="31" name="Google Shape;1720;p43">
            <a:extLst>
              <a:ext uri="{FF2B5EF4-FFF2-40B4-BE49-F238E27FC236}">
                <a16:creationId xmlns:a16="http://schemas.microsoft.com/office/drawing/2014/main" id="{CDA8E8A2-80DE-45AA-B1BD-81A3425DD3C9}"/>
              </a:ext>
            </a:extLst>
          </p:cNvPr>
          <p:cNvSpPr/>
          <p:nvPr/>
        </p:nvSpPr>
        <p:spPr>
          <a:xfrm>
            <a:off x="3317008" y="1666769"/>
            <a:ext cx="1947797" cy="1809962"/>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726;p43">
            <a:extLst>
              <a:ext uri="{FF2B5EF4-FFF2-40B4-BE49-F238E27FC236}">
                <a16:creationId xmlns:a16="http://schemas.microsoft.com/office/drawing/2014/main" id="{34CFCB13-0687-4205-B3DD-8095424D0DED}"/>
              </a:ext>
            </a:extLst>
          </p:cNvPr>
          <p:cNvGrpSpPr/>
          <p:nvPr/>
        </p:nvGrpSpPr>
        <p:grpSpPr>
          <a:xfrm>
            <a:off x="3844338" y="1985952"/>
            <a:ext cx="893136" cy="1070084"/>
            <a:chOff x="6698441" y="2414530"/>
            <a:chExt cx="277644" cy="357984"/>
          </a:xfrm>
        </p:grpSpPr>
        <p:sp>
          <p:nvSpPr>
            <p:cNvPr id="33" name="Google Shape;1727;p43">
              <a:extLst>
                <a:ext uri="{FF2B5EF4-FFF2-40B4-BE49-F238E27FC236}">
                  <a16:creationId xmlns:a16="http://schemas.microsoft.com/office/drawing/2014/main" id="{6E964260-EC11-46A7-8B18-27BDB6B100B7}"/>
                </a:ext>
              </a:extLst>
            </p:cNvPr>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28;p43">
              <a:extLst>
                <a:ext uri="{FF2B5EF4-FFF2-40B4-BE49-F238E27FC236}">
                  <a16:creationId xmlns:a16="http://schemas.microsoft.com/office/drawing/2014/main" id="{6F573F0F-2EA8-4ACD-8C3C-4554271B61F5}"/>
                </a:ext>
              </a:extLst>
            </p:cNvPr>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29;p43">
              <a:extLst>
                <a:ext uri="{FF2B5EF4-FFF2-40B4-BE49-F238E27FC236}">
                  <a16:creationId xmlns:a16="http://schemas.microsoft.com/office/drawing/2014/main" id="{9CAE57AC-B272-4595-B49B-7CCEB0A7ED1E}"/>
                </a:ext>
              </a:extLst>
            </p:cNvPr>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0;p43">
              <a:extLst>
                <a:ext uri="{FF2B5EF4-FFF2-40B4-BE49-F238E27FC236}">
                  <a16:creationId xmlns:a16="http://schemas.microsoft.com/office/drawing/2014/main" id="{DB26B81F-28B5-42A3-826E-EDC22BFCA546}"/>
                </a:ext>
              </a:extLst>
            </p:cNvPr>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1;p43">
              <a:extLst>
                <a:ext uri="{FF2B5EF4-FFF2-40B4-BE49-F238E27FC236}">
                  <a16:creationId xmlns:a16="http://schemas.microsoft.com/office/drawing/2014/main" id="{9DD1A9EA-4273-4E4C-A88E-CDC7FC81D4E9}"/>
                </a:ext>
              </a:extLst>
            </p:cNvPr>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32;p43">
              <a:extLst>
                <a:ext uri="{FF2B5EF4-FFF2-40B4-BE49-F238E27FC236}">
                  <a16:creationId xmlns:a16="http://schemas.microsoft.com/office/drawing/2014/main" id="{7785FFE1-F81A-460E-916C-D6D31418A048}"/>
                </a:ext>
              </a:extLst>
            </p:cNvPr>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652;p34">
            <a:extLst>
              <a:ext uri="{FF2B5EF4-FFF2-40B4-BE49-F238E27FC236}">
                <a16:creationId xmlns:a16="http://schemas.microsoft.com/office/drawing/2014/main" id="{DA2E5995-03B6-4E74-BFE8-FB7BC343F0B4}"/>
              </a:ext>
            </a:extLst>
          </p:cNvPr>
          <p:cNvSpPr txBox="1">
            <a:spLocks/>
          </p:cNvSpPr>
          <p:nvPr/>
        </p:nvSpPr>
        <p:spPr>
          <a:xfrm>
            <a:off x="204717" y="14237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algn="l" rtl="1"/>
            <a:r>
              <a:rPr lang="en-US" sz="3200" dirty="0"/>
              <a:t>Functional Requirements </a:t>
            </a:r>
            <a:r>
              <a:rPr lang="en-US" sz="2400" dirty="0"/>
              <a:t>(cont.)</a:t>
            </a:r>
            <a:endParaRPr lang="en-US" sz="1800" dirty="0"/>
          </a:p>
        </p:txBody>
      </p:sp>
      <p:cxnSp>
        <p:nvCxnSpPr>
          <p:cNvPr id="18" name="Google Shape;137;p27">
            <a:extLst>
              <a:ext uri="{FF2B5EF4-FFF2-40B4-BE49-F238E27FC236}">
                <a16:creationId xmlns:a16="http://schemas.microsoft.com/office/drawing/2014/main" id="{41F1E1A6-0705-40D3-9556-168DBC6F2526}"/>
              </a:ext>
            </a:extLst>
          </p:cNvPr>
          <p:cNvCxnSpPr>
            <a:cxnSpLocks/>
          </p:cNvCxnSpPr>
          <p:nvPr/>
        </p:nvCxnSpPr>
        <p:spPr>
          <a:xfrm>
            <a:off x="860690" y="732201"/>
            <a:ext cx="3285809" cy="0"/>
          </a:xfrm>
          <a:prstGeom prst="straightConnector1">
            <a:avLst/>
          </a:prstGeom>
          <a:noFill/>
          <a:ln w="19050" cap="flat" cmpd="sng">
            <a:solidFill>
              <a:schemeClr val="lt2"/>
            </a:solidFill>
            <a:prstDash val="solid"/>
            <a:round/>
            <a:headEnd type="oval" w="med" len="med"/>
            <a:tailEnd type="oval" w="med" len="med"/>
          </a:ln>
        </p:spPr>
      </p:cxnSp>
      <p:cxnSp>
        <p:nvCxnSpPr>
          <p:cNvPr id="19" name="Google Shape;637;p32">
            <a:extLst>
              <a:ext uri="{FF2B5EF4-FFF2-40B4-BE49-F238E27FC236}">
                <a16:creationId xmlns:a16="http://schemas.microsoft.com/office/drawing/2014/main" id="{26AF038D-A984-4EA0-B06D-7D9DA930130F}"/>
              </a:ext>
            </a:extLst>
          </p:cNvPr>
          <p:cNvCxnSpPr>
            <a:cxnSpLocks/>
          </p:cNvCxnSpPr>
          <p:nvPr/>
        </p:nvCxnSpPr>
        <p:spPr>
          <a:xfrm rot="5400000" flipH="1" flipV="1">
            <a:off x="2571533" y="3014576"/>
            <a:ext cx="914400" cy="758510"/>
          </a:xfrm>
          <a:prstGeom prst="bentConnector3">
            <a:avLst>
              <a:gd name="adj1" fmla="val 50000"/>
            </a:avLst>
          </a:prstGeom>
          <a:noFill/>
          <a:ln w="19050" cap="flat" cmpd="sng">
            <a:solidFill>
              <a:schemeClr val="lt2"/>
            </a:solidFill>
            <a:prstDash val="solid"/>
            <a:round/>
            <a:headEnd type="oval" w="med" len="med"/>
            <a:tailEnd type="none" w="med" len="med"/>
          </a:ln>
        </p:spPr>
      </p:cxnSp>
      <p:sp>
        <p:nvSpPr>
          <p:cNvPr id="24" name="Google Shape;633;p32">
            <a:extLst>
              <a:ext uri="{FF2B5EF4-FFF2-40B4-BE49-F238E27FC236}">
                <a16:creationId xmlns:a16="http://schemas.microsoft.com/office/drawing/2014/main" id="{92697467-C40E-41B0-92CB-3DE03CD6EF56}"/>
              </a:ext>
            </a:extLst>
          </p:cNvPr>
          <p:cNvSpPr txBox="1">
            <a:spLocks/>
          </p:cNvSpPr>
          <p:nvPr/>
        </p:nvSpPr>
        <p:spPr>
          <a:xfrm>
            <a:off x="512437" y="3429408"/>
            <a:ext cx="2278199"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152400" indent="0">
              <a:buNone/>
            </a:pPr>
            <a:r>
              <a:rPr lang="en-US" sz="1400" dirty="0"/>
              <a:t>User is able to choose from different models in classification..</a:t>
            </a:r>
          </a:p>
        </p:txBody>
      </p:sp>
      <p:sp>
        <p:nvSpPr>
          <p:cNvPr id="25" name="Google Shape;634;p32">
            <a:extLst>
              <a:ext uri="{FF2B5EF4-FFF2-40B4-BE49-F238E27FC236}">
                <a16:creationId xmlns:a16="http://schemas.microsoft.com/office/drawing/2014/main" id="{22280A20-E856-4324-8D27-80159C0BA993}"/>
              </a:ext>
            </a:extLst>
          </p:cNvPr>
          <p:cNvSpPr txBox="1">
            <a:spLocks/>
          </p:cNvSpPr>
          <p:nvPr/>
        </p:nvSpPr>
        <p:spPr>
          <a:xfrm>
            <a:off x="5978140" y="3090589"/>
            <a:ext cx="2901303" cy="647693"/>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152400" indent="0">
              <a:buNone/>
            </a:pPr>
            <a:r>
              <a:rPr lang="en-US" sz="1400" dirty="0"/>
              <a:t>User should be able to upload the image they want to classify</a:t>
            </a:r>
            <a:r>
              <a:rPr lang="en-US" dirty="0"/>
              <a:t>.</a:t>
            </a:r>
          </a:p>
        </p:txBody>
      </p:sp>
    </p:spTree>
    <p:extLst>
      <p:ext uri="{BB962C8B-B14F-4D97-AF65-F5344CB8AC3E}">
        <p14:creationId xmlns:p14="http://schemas.microsoft.com/office/powerpoint/2010/main" val="2333470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693289" y="1663806"/>
            <a:ext cx="2061058" cy="421500"/>
          </a:xfrm>
          <a:prstGeom prst="rect">
            <a:avLst/>
          </a:prstGeom>
        </p:spPr>
        <p:txBody>
          <a:bodyPr spcFirstLastPara="1" wrap="square" lIns="91425" tIns="91425" rIns="91425" bIns="91425" anchor="ctr" anchorCtr="0">
            <a:noAutofit/>
          </a:bodyPr>
          <a:lstStyle/>
          <a:p>
            <a:pPr rtl="1"/>
            <a:r>
              <a:rPr lang="en-US" dirty="0">
                <a:solidFill>
                  <a:schemeClr val="accent6">
                    <a:lumMod val="60000"/>
                    <a:lumOff val="40000"/>
                  </a:schemeClr>
                </a:solidFill>
              </a:rPr>
              <a:t>Usability</a:t>
            </a:r>
          </a:p>
        </p:txBody>
      </p:sp>
      <p:sp>
        <p:nvSpPr>
          <p:cNvPr id="116" name="Google Shape;116;p26"/>
          <p:cNvSpPr txBox="1">
            <a:spLocks noGrp="1"/>
          </p:cNvSpPr>
          <p:nvPr>
            <p:ph type="subTitle" idx="1"/>
          </p:nvPr>
        </p:nvSpPr>
        <p:spPr>
          <a:xfrm>
            <a:off x="1628244" y="2071329"/>
            <a:ext cx="2339100" cy="644700"/>
          </a:xfrm>
          <a:prstGeom prst="rect">
            <a:avLst/>
          </a:prstGeom>
        </p:spPr>
        <p:txBody>
          <a:bodyPr spcFirstLastPara="1" wrap="square" lIns="91425" tIns="91425" rIns="91425" bIns="91425" anchor="t" anchorCtr="0">
            <a:noAutofit/>
          </a:bodyPr>
          <a:lstStyle/>
          <a:p>
            <a:pPr marL="0" lvl="0" indent="0">
              <a:spcAft>
                <a:spcPts val="1600"/>
              </a:spcAft>
            </a:pPr>
            <a:r>
              <a:rPr lang="en-US" dirty="0"/>
              <a:t>simple and user can interact easily with the application's interface</a:t>
            </a:r>
            <a:endParaRPr dirty="0"/>
          </a:p>
        </p:txBody>
      </p:sp>
      <p:sp>
        <p:nvSpPr>
          <p:cNvPr id="117" name="Google Shape;117;p26"/>
          <p:cNvSpPr txBox="1">
            <a:spLocks noGrp="1"/>
          </p:cNvSpPr>
          <p:nvPr>
            <p:ph type="title" idx="2"/>
          </p:nvPr>
        </p:nvSpPr>
        <p:spPr>
          <a:xfrm>
            <a:off x="5462775" y="1761340"/>
            <a:ext cx="2339100" cy="421500"/>
          </a:xfrm>
          <a:prstGeom prst="rect">
            <a:avLst/>
          </a:prstGeom>
        </p:spPr>
        <p:txBody>
          <a:bodyPr spcFirstLastPara="1" wrap="square" lIns="91425" tIns="91425" rIns="91425" bIns="91425" anchor="ctr" anchorCtr="0">
            <a:noAutofit/>
          </a:bodyPr>
          <a:lstStyle/>
          <a:p>
            <a:pPr lvl="0"/>
            <a:r>
              <a:rPr lang="en-US" dirty="0">
                <a:solidFill>
                  <a:schemeClr val="accent6">
                    <a:lumMod val="60000"/>
                    <a:lumOff val="40000"/>
                  </a:schemeClr>
                </a:solidFill>
              </a:rPr>
              <a:t>Flexibility</a:t>
            </a:r>
            <a:endParaRPr dirty="0">
              <a:solidFill>
                <a:schemeClr val="accent6">
                  <a:lumMod val="60000"/>
                  <a:lumOff val="40000"/>
                </a:schemeClr>
              </a:solidFill>
            </a:endParaRPr>
          </a:p>
        </p:txBody>
      </p:sp>
      <p:sp>
        <p:nvSpPr>
          <p:cNvPr id="118" name="Google Shape;118;p26"/>
          <p:cNvSpPr txBox="1">
            <a:spLocks noGrp="1"/>
          </p:cNvSpPr>
          <p:nvPr>
            <p:ph type="subTitle" idx="3"/>
          </p:nvPr>
        </p:nvSpPr>
        <p:spPr>
          <a:xfrm>
            <a:off x="5454698" y="2107402"/>
            <a:ext cx="2339100" cy="644700"/>
          </a:xfrm>
          <a:prstGeom prst="rect">
            <a:avLst/>
          </a:prstGeom>
        </p:spPr>
        <p:txBody>
          <a:bodyPr spcFirstLastPara="1" wrap="square" lIns="91425" tIns="91425" rIns="91425" bIns="91425" anchor="t" anchorCtr="0">
            <a:noAutofit/>
          </a:bodyPr>
          <a:lstStyle/>
          <a:p>
            <a:pPr marL="0" lvl="0" indent="0">
              <a:spcAft>
                <a:spcPts val="1600"/>
              </a:spcAft>
            </a:pPr>
            <a:r>
              <a:rPr lang="en-US" dirty="0"/>
              <a:t>user won't have to learn complex guide to be able to use it.</a:t>
            </a:r>
            <a:endParaRPr dirty="0"/>
          </a:p>
        </p:txBody>
      </p:sp>
      <p:sp>
        <p:nvSpPr>
          <p:cNvPr id="119" name="Google Shape;119;p26"/>
          <p:cNvSpPr txBox="1">
            <a:spLocks noGrp="1"/>
          </p:cNvSpPr>
          <p:nvPr>
            <p:ph type="title" idx="4"/>
          </p:nvPr>
        </p:nvSpPr>
        <p:spPr>
          <a:xfrm>
            <a:off x="1693289" y="3114564"/>
            <a:ext cx="2339100" cy="421500"/>
          </a:xfrm>
          <a:prstGeom prst="rect">
            <a:avLst/>
          </a:prstGeom>
        </p:spPr>
        <p:txBody>
          <a:bodyPr spcFirstLastPara="1" wrap="square" lIns="91425" tIns="91425" rIns="91425" bIns="91425" anchor="ctr" anchorCtr="0">
            <a:noAutofit/>
          </a:bodyPr>
          <a:lstStyle/>
          <a:p>
            <a:pPr lvl="0"/>
            <a:r>
              <a:rPr lang="en-US" dirty="0">
                <a:solidFill>
                  <a:schemeClr val="accent6">
                    <a:lumMod val="60000"/>
                    <a:lumOff val="40000"/>
                  </a:schemeClr>
                </a:solidFill>
              </a:rPr>
              <a:t>Reliability</a:t>
            </a:r>
            <a:endParaRPr dirty="0">
              <a:solidFill>
                <a:schemeClr val="accent6">
                  <a:lumMod val="60000"/>
                  <a:lumOff val="40000"/>
                </a:schemeClr>
              </a:solidFill>
            </a:endParaRPr>
          </a:p>
        </p:txBody>
      </p:sp>
      <p:sp>
        <p:nvSpPr>
          <p:cNvPr id="120" name="Google Shape;120;p26"/>
          <p:cNvSpPr txBox="1">
            <a:spLocks noGrp="1"/>
          </p:cNvSpPr>
          <p:nvPr>
            <p:ph type="subTitle" idx="5"/>
          </p:nvPr>
        </p:nvSpPr>
        <p:spPr>
          <a:xfrm>
            <a:off x="1628244" y="3444858"/>
            <a:ext cx="2339100" cy="644700"/>
          </a:xfrm>
          <a:prstGeom prst="rect">
            <a:avLst/>
          </a:prstGeom>
        </p:spPr>
        <p:txBody>
          <a:bodyPr spcFirstLastPara="1" wrap="square" lIns="91425" tIns="91425" rIns="91425" bIns="91425" anchor="t" anchorCtr="0">
            <a:noAutofit/>
          </a:bodyPr>
          <a:lstStyle/>
          <a:p>
            <a:pPr marL="0" lvl="0" indent="0">
              <a:lnSpc>
                <a:spcPct val="100000"/>
              </a:lnSpc>
              <a:spcAft>
                <a:spcPts val="1600"/>
              </a:spcAft>
            </a:pPr>
            <a:r>
              <a:rPr lang="en-US" dirty="0"/>
              <a:t>the application should classify the image correctly</a:t>
            </a:r>
            <a:endParaRPr dirty="0"/>
          </a:p>
        </p:txBody>
      </p:sp>
      <p:sp>
        <p:nvSpPr>
          <p:cNvPr id="123" name="Google Shape;123;p26"/>
          <p:cNvSpPr txBox="1">
            <a:spLocks noGrp="1"/>
          </p:cNvSpPr>
          <p:nvPr>
            <p:ph type="title" idx="8"/>
          </p:nvPr>
        </p:nvSpPr>
        <p:spPr>
          <a:xfrm>
            <a:off x="889801" y="3536064"/>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24" name="Google Shape;124;p26"/>
          <p:cNvSpPr txBox="1">
            <a:spLocks noGrp="1"/>
          </p:cNvSpPr>
          <p:nvPr>
            <p:ph type="title" idx="9"/>
          </p:nvPr>
        </p:nvSpPr>
        <p:spPr>
          <a:xfrm>
            <a:off x="889801" y="2304489"/>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26" name="Google Shape;126;p26"/>
          <p:cNvSpPr txBox="1">
            <a:spLocks noGrp="1"/>
          </p:cNvSpPr>
          <p:nvPr>
            <p:ph type="title" idx="14"/>
          </p:nvPr>
        </p:nvSpPr>
        <p:spPr>
          <a:xfrm>
            <a:off x="4617990" y="2182929"/>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127" name="Google Shape;127;p26"/>
          <p:cNvCxnSpPr/>
          <p:nvPr/>
        </p:nvCxnSpPr>
        <p:spPr>
          <a:xfrm>
            <a:off x="1604590" y="342708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5340382" y="2078379"/>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604590" y="2182840"/>
            <a:ext cx="0" cy="630600"/>
          </a:xfrm>
          <a:prstGeom prst="straightConnector1">
            <a:avLst/>
          </a:prstGeom>
          <a:noFill/>
          <a:ln w="19050" cap="flat" cmpd="sng">
            <a:solidFill>
              <a:schemeClr val="lt2"/>
            </a:solidFill>
            <a:prstDash val="solid"/>
            <a:round/>
            <a:headEnd type="oval" w="med" len="med"/>
            <a:tailEnd type="oval" w="med" len="med"/>
          </a:ln>
        </p:spPr>
      </p:cxnSp>
      <p:sp>
        <p:nvSpPr>
          <p:cNvPr id="18" name="Title 7">
            <a:extLst>
              <a:ext uri="{FF2B5EF4-FFF2-40B4-BE49-F238E27FC236}">
                <a16:creationId xmlns:a16="http://schemas.microsoft.com/office/drawing/2014/main" id="{04A286D1-CA68-4628-B3D4-7C4D565A2038}"/>
              </a:ext>
            </a:extLst>
          </p:cNvPr>
          <p:cNvSpPr txBox="1">
            <a:spLocks/>
          </p:cNvSpPr>
          <p:nvPr/>
        </p:nvSpPr>
        <p:spPr>
          <a:xfrm>
            <a:off x="765018" y="454488"/>
            <a:ext cx="7647138"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algn="ctr"/>
            <a:r>
              <a:rPr lang="en-US" sz="2800" dirty="0"/>
              <a:t>Nonfunctional</a:t>
            </a:r>
            <a:r>
              <a:rPr lang="en-US" dirty="0"/>
              <a:t> </a:t>
            </a:r>
            <a:r>
              <a:rPr lang="en-US" sz="2800" dirty="0"/>
              <a:t>Requirements</a:t>
            </a:r>
            <a:endParaRPr lang="ar-EG" dirty="0"/>
          </a:p>
        </p:txBody>
      </p:sp>
      <p:cxnSp>
        <p:nvCxnSpPr>
          <p:cNvPr id="15" name="Google Shape;137;p27">
            <a:extLst>
              <a:ext uri="{FF2B5EF4-FFF2-40B4-BE49-F238E27FC236}">
                <a16:creationId xmlns:a16="http://schemas.microsoft.com/office/drawing/2014/main" id="{1903AF57-91F9-4947-8D33-A775F3EB8941}"/>
              </a:ext>
            </a:extLst>
          </p:cNvPr>
          <p:cNvCxnSpPr>
            <a:cxnSpLocks/>
          </p:cNvCxnSpPr>
          <p:nvPr/>
        </p:nvCxnSpPr>
        <p:spPr>
          <a:xfrm>
            <a:off x="2929095" y="936504"/>
            <a:ext cx="3285809" cy="0"/>
          </a:xfrm>
          <a:prstGeom prst="straightConnector1">
            <a:avLst/>
          </a:prstGeom>
          <a:noFill/>
          <a:ln w="19050" cap="flat" cmpd="sng">
            <a:solidFill>
              <a:schemeClr val="lt2"/>
            </a:solidFill>
            <a:prstDash val="solid"/>
            <a:round/>
            <a:headEnd type="oval" w="med" len="med"/>
            <a:tailEnd type="oval" w="med" len="med"/>
          </a:ln>
        </p:spPr>
      </p:cxnSp>
      <p:sp>
        <p:nvSpPr>
          <p:cNvPr id="16" name="Google Shape;652;p34">
            <a:extLst>
              <a:ext uri="{FF2B5EF4-FFF2-40B4-BE49-F238E27FC236}">
                <a16:creationId xmlns:a16="http://schemas.microsoft.com/office/drawing/2014/main" id="{0E7DFB39-E417-4825-8BB6-44360D571ADC}"/>
              </a:ext>
            </a:extLst>
          </p:cNvPr>
          <p:cNvSpPr txBox="1">
            <a:spLocks/>
          </p:cNvSpPr>
          <p:nvPr/>
        </p:nvSpPr>
        <p:spPr>
          <a:xfrm>
            <a:off x="230184" y="-3546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sz="3200" dirty="0"/>
              <a:t>Functional Requirements </a:t>
            </a:r>
            <a:r>
              <a:rPr lang="en-US" dirty="0"/>
              <a:t>(cont.)</a:t>
            </a:r>
          </a:p>
        </p:txBody>
      </p:sp>
      <p:sp>
        <p:nvSpPr>
          <p:cNvPr id="17" name="Google Shape;124;p26">
            <a:extLst>
              <a:ext uri="{FF2B5EF4-FFF2-40B4-BE49-F238E27FC236}">
                <a16:creationId xmlns:a16="http://schemas.microsoft.com/office/drawing/2014/main" id="{2C9806E2-FEB5-41BC-8654-5C73D7674508}"/>
              </a:ext>
            </a:extLst>
          </p:cNvPr>
          <p:cNvSpPr txBox="1">
            <a:spLocks/>
          </p:cNvSpPr>
          <p:nvPr/>
        </p:nvSpPr>
        <p:spPr>
          <a:xfrm>
            <a:off x="4740384" y="3444858"/>
            <a:ext cx="600000" cy="4189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dirty="0"/>
              <a:t>04</a:t>
            </a:r>
          </a:p>
        </p:txBody>
      </p:sp>
      <p:cxnSp>
        <p:nvCxnSpPr>
          <p:cNvPr id="19" name="Google Shape;130;p26">
            <a:extLst>
              <a:ext uri="{FF2B5EF4-FFF2-40B4-BE49-F238E27FC236}">
                <a16:creationId xmlns:a16="http://schemas.microsoft.com/office/drawing/2014/main" id="{C881B0AD-1F30-4785-B1A7-7361C9A9B16D}"/>
              </a:ext>
            </a:extLst>
          </p:cNvPr>
          <p:cNvCxnSpPr/>
          <p:nvPr/>
        </p:nvCxnSpPr>
        <p:spPr>
          <a:xfrm>
            <a:off x="5340382" y="3343765"/>
            <a:ext cx="0" cy="630600"/>
          </a:xfrm>
          <a:prstGeom prst="straightConnector1">
            <a:avLst/>
          </a:prstGeom>
          <a:noFill/>
          <a:ln w="19050" cap="flat" cmpd="sng">
            <a:solidFill>
              <a:schemeClr val="lt2"/>
            </a:solidFill>
            <a:prstDash val="solid"/>
            <a:round/>
            <a:headEnd type="oval" w="med" len="med"/>
            <a:tailEnd type="oval" w="med" len="med"/>
          </a:ln>
        </p:spPr>
      </p:cxnSp>
      <p:sp>
        <p:nvSpPr>
          <p:cNvPr id="20" name="Google Shape;115;p26">
            <a:extLst>
              <a:ext uri="{FF2B5EF4-FFF2-40B4-BE49-F238E27FC236}">
                <a16:creationId xmlns:a16="http://schemas.microsoft.com/office/drawing/2014/main" id="{A297CCAC-0C76-4D16-8F4C-4923543BF249}"/>
              </a:ext>
            </a:extLst>
          </p:cNvPr>
          <p:cNvSpPr txBox="1">
            <a:spLocks/>
          </p:cNvSpPr>
          <p:nvPr/>
        </p:nvSpPr>
        <p:spPr>
          <a:xfrm>
            <a:off x="5454698" y="3143425"/>
            <a:ext cx="206105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rtl="1"/>
            <a:r>
              <a:rPr lang="en-US" dirty="0">
                <a:solidFill>
                  <a:schemeClr val="accent2">
                    <a:lumMod val="60000"/>
                    <a:lumOff val="40000"/>
                  </a:schemeClr>
                </a:solidFill>
              </a:rPr>
              <a:t>Environment</a:t>
            </a:r>
          </a:p>
        </p:txBody>
      </p:sp>
      <p:sp>
        <p:nvSpPr>
          <p:cNvPr id="21" name="Google Shape;120;p26">
            <a:extLst>
              <a:ext uri="{FF2B5EF4-FFF2-40B4-BE49-F238E27FC236}">
                <a16:creationId xmlns:a16="http://schemas.microsoft.com/office/drawing/2014/main" id="{94081326-C648-4CB2-86E1-128529628565}"/>
              </a:ext>
            </a:extLst>
          </p:cNvPr>
          <p:cNvSpPr txBox="1">
            <a:spLocks/>
          </p:cNvSpPr>
          <p:nvPr/>
        </p:nvSpPr>
        <p:spPr>
          <a:xfrm>
            <a:off x="5264181" y="3463761"/>
            <a:ext cx="3106095" cy="1059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lvl="0"/>
            <a:r>
              <a:rPr lang="en-US" dirty="0"/>
              <a:t>Our system depends on the number of epochs used to run our model and applies specific filters to images, which could impact its speed or accuracy.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66AD-2D2C-4C59-8E3A-B8596BC1B240}"/>
              </a:ext>
            </a:extLst>
          </p:cNvPr>
          <p:cNvSpPr>
            <a:spLocks noGrp="1"/>
          </p:cNvSpPr>
          <p:nvPr>
            <p:ph type="title"/>
          </p:nvPr>
        </p:nvSpPr>
        <p:spPr>
          <a:xfrm>
            <a:off x="720000" y="0"/>
            <a:ext cx="7704000" cy="572700"/>
          </a:xfrm>
        </p:spPr>
        <p:txBody>
          <a:bodyPr/>
          <a:lstStyle/>
          <a:p>
            <a:r>
              <a:rPr lang="en-US" dirty="0"/>
              <a:t>Time Plan</a:t>
            </a:r>
            <a:endParaRPr lang="ar-EG" dirty="0"/>
          </a:p>
        </p:txBody>
      </p:sp>
      <p:cxnSp>
        <p:nvCxnSpPr>
          <p:cNvPr id="5" name="Google Shape;177;p30">
            <a:extLst>
              <a:ext uri="{FF2B5EF4-FFF2-40B4-BE49-F238E27FC236}">
                <a16:creationId xmlns:a16="http://schemas.microsoft.com/office/drawing/2014/main" id="{53D3C531-9D6D-4805-9606-CCBEFB550CF5}"/>
              </a:ext>
            </a:extLst>
          </p:cNvPr>
          <p:cNvCxnSpPr>
            <a:cxnSpLocks/>
          </p:cNvCxnSpPr>
          <p:nvPr/>
        </p:nvCxnSpPr>
        <p:spPr>
          <a:xfrm>
            <a:off x="3259898" y="516333"/>
            <a:ext cx="2624203" cy="0"/>
          </a:xfrm>
          <a:prstGeom prst="straightConnector1">
            <a:avLst/>
          </a:prstGeom>
          <a:noFill/>
          <a:ln w="19050" cap="flat" cmpd="sng">
            <a:solidFill>
              <a:schemeClr val="lt2"/>
            </a:solidFill>
            <a:prstDash val="solid"/>
            <a:round/>
            <a:headEnd type="oval" w="med" len="med"/>
            <a:tailEnd type="oval" w="med" len="med"/>
          </a:ln>
        </p:spPr>
      </p:cxnSp>
      <p:pic>
        <p:nvPicPr>
          <p:cNvPr id="6" name="Picture 5">
            <a:extLst>
              <a:ext uri="{FF2B5EF4-FFF2-40B4-BE49-F238E27FC236}">
                <a16:creationId xmlns:a16="http://schemas.microsoft.com/office/drawing/2014/main" id="{E528DA21-0978-40E2-952C-3AA30C483C6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87472" y="665177"/>
            <a:ext cx="7569053" cy="4139507"/>
          </a:xfrm>
          <a:prstGeom prst="rect">
            <a:avLst/>
          </a:prstGeom>
        </p:spPr>
      </p:pic>
      <p:sp>
        <p:nvSpPr>
          <p:cNvPr id="3" name="Rectangle 2">
            <a:extLst>
              <a:ext uri="{FF2B5EF4-FFF2-40B4-BE49-F238E27FC236}">
                <a16:creationId xmlns:a16="http://schemas.microsoft.com/office/drawing/2014/main" id="{36C0BAED-875A-4206-B7BA-1F8FB1DF747A}"/>
              </a:ext>
            </a:extLst>
          </p:cNvPr>
          <p:cNvSpPr/>
          <p:nvPr/>
        </p:nvSpPr>
        <p:spPr>
          <a:xfrm>
            <a:off x="3145561" y="4804684"/>
            <a:ext cx="2504212" cy="307777"/>
          </a:xfrm>
          <a:prstGeom prst="rect">
            <a:avLst/>
          </a:prstGeom>
        </p:spPr>
        <p:txBody>
          <a:bodyPr wrap="none">
            <a:spAutoFit/>
          </a:bodyPr>
          <a:lstStyle/>
          <a:p>
            <a:r>
              <a:rPr lang="en-US" dirty="0">
                <a:solidFill>
                  <a:schemeClr val="tx2"/>
                </a:solidFill>
                <a:latin typeface="Calibri" panose="020F0502020204030204" pitchFamily="34" charset="0"/>
                <a:ea typeface="Calibri" panose="020F0502020204030204" pitchFamily="34" charset="0"/>
                <a:cs typeface="Arial" panose="020B0604020202020204" pitchFamily="34" charset="0"/>
              </a:rPr>
              <a:t>Gantt chart of project time plan</a:t>
            </a:r>
            <a:endParaRPr lang="ar-EG" dirty="0">
              <a:solidFill>
                <a:schemeClr val="tx2"/>
              </a:solidFill>
            </a:endParaRPr>
          </a:p>
        </p:txBody>
      </p:sp>
    </p:spTree>
    <p:extLst>
      <p:ext uri="{BB962C8B-B14F-4D97-AF65-F5344CB8AC3E}">
        <p14:creationId xmlns:p14="http://schemas.microsoft.com/office/powerpoint/2010/main" val="1788708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43673"/>
            <a:ext cx="7704000" cy="610744"/>
          </a:xfrm>
          <a:prstGeom prst="rect">
            <a:avLst/>
          </a:prstGeom>
        </p:spPr>
        <p:txBody>
          <a:bodyPr spcFirstLastPara="1" wrap="square" lIns="91425" tIns="91425" rIns="91425" bIns="91425" anchor="t" anchorCtr="0">
            <a:noAutofit/>
          </a:bodyPr>
          <a:lstStyle/>
          <a:p>
            <a:pPr lvl="0"/>
            <a:r>
              <a:rPr lang="en-US" dirty="0"/>
              <a:t>Conclusion</a:t>
            </a:r>
            <a:endParaRPr sz="3000" dirty="0"/>
          </a:p>
        </p:txBody>
      </p:sp>
      <p:sp>
        <p:nvSpPr>
          <p:cNvPr id="110" name="Google Shape;110;p25"/>
          <p:cNvSpPr txBox="1">
            <a:spLocks noGrp="1"/>
          </p:cNvSpPr>
          <p:nvPr>
            <p:ph type="body" idx="1"/>
          </p:nvPr>
        </p:nvSpPr>
        <p:spPr>
          <a:xfrm>
            <a:off x="118705" y="593457"/>
            <a:ext cx="8699326" cy="4380879"/>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buClr>
                <a:schemeClr val="tx2"/>
              </a:buClr>
              <a:buNone/>
            </a:pPr>
            <a:endParaRPr lang="en-US" sz="100" dirty="0"/>
          </a:p>
          <a:p>
            <a:pPr marL="0" lvl="0" indent="0">
              <a:buClr>
                <a:schemeClr val="tx2"/>
              </a:buClr>
              <a:buNone/>
            </a:pPr>
            <a:endParaRPr lang="en-US" sz="100" dirty="0"/>
          </a:p>
          <a:p>
            <a:pPr marL="0" lvl="0" indent="0">
              <a:buClr>
                <a:schemeClr val="tx2"/>
              </a:buClr>
              <a:buNone/>
            </a:pPr>
            <a:endParaRPr lang="en-US" sz="100" dirty="0"/>
          </a:p>
          <a:p>
            <a:pPr marL="0" lvl="0" indent="0">
              <a:buClr>
                <a:schemeClr val="tx2"/>
              </a:buClr>
              <a:buNone/>
            </a:pPr>
            <a:endParaRPr lang="en-US" sz="100" dirty="0"/>
          </a:p>
          <a:p>
            <a:pPr marL="0" lvl="0" indent="0">
              <a:buClr>
                <a:schemeClr val="tx2"/>
              </a:buClr>
              <a:buNone/>
            </a:pPr>
            <a:endParaRPr lang="en-US" sz="100" dirty="0"/>
          </a:p>
          <a:p>
            <a:pPr marL="285750" indent="-285750">
              <a:buClr>
                <a:schemeClr val="tx2"/>
              </a:buClr>
              <a:buFont typeface="Wingdings" panose="05000000000000000000" pitchFamily="2" charset="2"/>
              <a:buChar char="v"/>
            </a:pPr>
            <a:r>
              <a:rPr lang="en-US" sz="1600" dirty="0"/>
              <a:t>Early detection will indicate many things as possible treatments that can be taken, how the mother will manage the pregnancy.</a:t>
            </a:r>
          </a:p>
          <a:p>
            <a:pPr marL="285750" indent="-285750">
              <a:buClr>
                <a:schemeClr val="tx2"/>
              </a:buClr>
              <a:buFont typeface="Wingdings" panose="05000000000000000000" pitchFamily="2" charset="2"/>
              <a:buChar char="v"/>
            </a:pPr>
            <a:endParaRPr lang="en-US" sz="1600" dirty="0"/>
          </a:p>
          <a:p>
            <a:pPr marL="285750" indent="-285750">
              <a:buClr>
                <a:schemeClr val="tx2"/>
              </a:buClr>
              <a:buFont typeface="Wingdings" panose="05000000000000000000" pitchFamily="2" charset="2"/>
              <a:buChar char="v"/>
            </a:pPr>
            <a:r>
              <a:rPr lang="en-US" sz="1600" dirty="0"/>
              <a:t>Treatment of the abnormality doesn’t have to take place while the baby is still in the womb in many cases, That’s why classification of the abnormality should be early not only just for imitate actions, but also for treatment plans right after the birth</a:t>
            </a:r>
          </a:p>
          <a:p>
            <a:pPr marL="0" lvl="0" indent="0">
              <a:buClr>
                <a:schemeClr val="tx2"/>
              </a:buClr>
              <a:buNone/>
            </a:pPr>
            <a:endParaRPr lang="en-US" sz="1600" dirty="0"/>
          </a:p>
          <a:p>
            <a:pPr marL="285750" indent="-285750">
              <a:buClr>
                <a:schemeClr val="tx2"/>
              </a:buClr>
              <a:buFont typeface="Wingdings" panose="05000000000000000000" pitchFamily="2" charset="2"/>
              <a:buChar char="v"/>
            </a:pPr>
            <a:r>
              <a:rPr lang="en-US" sz="1600" dirty="0"/>
              <a:t>Deep Learning Techniques had shown its capability to classify MRI images as long as the data is available and in decent amount. The more the data is large the more accuracy of models is high.</a:t>
            </a:r>
          </a:p>
          <a:p>
            <a:pPr marL="285750" indent="-285750">
              <a:buClr>
                <a:schemeClr val="tx2"/>
              </a:buClr>
              <a:buFont typeface="Wingdings" panose="05000000000000000000" pitchFamily="2" charset="2"/>
              <a:buChar char="v"/>
            </a:pPr>
            <a:endParaRPr lang="en-US" sz="1600" dirty="0"/>
          </a:p>
          <a:p>
            <a:pPr marL="285750" indent="-285750">
              <a:buClr>
                <a:schemeClr val="tx2"/>
              </a:buClr>
              <a:buFont typeface="Wingdings" panose="05000000000000000000" pitchFamily="2" charset="2"/>
              <a:buChar char="v"/>
            </a:pPr>
            <a:r>
              <a:rPr lang="en-US" sz="1600" dirty="0"/>
              <a:t>We provided a technique for identifying and categorizing fetal brain abnormalities. For this, we employed deep learning methodologies and algorithms, such as the CNN, </a:t>
            </a:r>
            <a:r>
              <a:rPr lang="en-US" sz="1600" dirty="0" err="1"/>
              <a:t>Alexnet</a:t>
            </a:r>
            <a:r>
              <a:rPr lang="en-US" sz="1600" dirty="0"/>
              <a:t>, CNNSVM, Inception3V algorithm. Our proposed work, in contrast to other studies that achieved the same goals using Deep learning techniques and algorithms, has demonstrated higher accuracy and more effective outcomes. Our accuracy, which is higher than any prior work, was between 97.9%</a:t>
            </a:r>
          </a:p>
          <a:p>
            <a:pPr marL="285750" indent="-285750">
              <a:buClr>
                <a:schemeClr val="tx2"/>
              </a:buClr>
              <a:buFont typeface="Wingdings" panose="05000000000000000000" pitchFamily="2" charset="2"/>
              <a:buChar char="v"/>
            </a:pPr>
            <a:endParaRPr lang="en-US" dirty="0"/>
          </a:p>
          <a:p>
            <a:pPr marL="285750" lvl="0" indent="-285750">
              <a:buClr>
                <a:schemeClr val="tx2"/>
              </a:buClr>
              <a:buFont typeface="Wingdings" panose="05000000000000000000" pitchFamily="2" charset="2"/>
              <a:buChar char="v"/>
            </a:pPr>
            <a:endParaRPr lang="en-US" sz="1600" dirty="0"/>
          </a:p>
          <a:p>
            <a:pPr marL="0" lvl="0" indent="0">
              <a:buNone/>
            </a:pPr>
            <a:endParaRPr lang="en-US" sz="1600" b="1" dirty="0">
              <a:solidFill>
                <a:schemeClr val="lt2"/>
              </a:solidFill>
            </a:endParaRPr>
          </a:p>
          <a:p>
            <a:pPr marL="0" lvl="0" indent="0">
              <a:buNone/>
            </a:pPr>
            <a:endParaRPr sz="2800" b="1" dirty="0">
              <a:solidFill>
                <a:schemeClr val="lt2"/>
              </a:solidFill>
            </a:endParaRPr>
          </a:p>
        </p:txBody>
      </p:sp>
    </p:spTree>
    <p:extLst>
      <p:ext uri="{BB962C8B-B14F-4D97-AF65-F5344CB8AC3E}">
        <p14:creationId xmlns:p14="http://schemas.microsoft.com/office/powerpoint/2010/main" val="1793865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29F32-F52F-4AB9-8078-009AA6E5CF56}"/>
              </a:ext>
            </a:extLst>
          </p:cNvPr>
          <p:cNvSpPr>
            <a:spLocks noGrp="1"/>
          </p:cNvSpPr>
          <p:nvPr>
            <p:ph type="body" idx="1"/>
          </p:nvPr>
        </p:nvSpPr>
        <p:spPr>
          <a:xfrm>
            <a:off x="85344" y="765533"/>
            <a:ext cx="8875776" cy="3934002"/>
          </a:xfrm>
          <a:noFill/>
        </p:spPr>
        <p:txBody>
          <a:bodyPr/>
          <a:lstStyle/>
          <a:p>
            <a:pPr marL="158750" indent="0">
              <a:buNone/>
            </a:pPr>
            <a:r>
              <a:rPr lang="en-US" sz="2000" dirty="0"/>
              <a:t>In the future, we aim to add all fetal brain diseases to the classification instead of just six types when we obtain more data diseases like tumors and cerebellar hypoplasia using more techniques we haven't tried yet.</a:t>
            </a:r>
          </a:p>
          <a:p>
            <a:pPr marL="158750" indent="0">
              <a:buNone/>
            </a:pPr>
            <a:endParaRPr lang="en-US" sz="2000" dirty="0"/>
          </a:p>
          <a:p>
            <a:pPr marL="158750" indent="0">
              <a:buNone/>
            </a:pPr>
            <a:endParaRPr lang="en-US" sz="2000" dirty="0"/>
          </a:p>
          <a:p>
            <a:pPr marL="158750" indent="0">
              <a:buNone/>
            </a:pPr>
            <a:r>
              <a:rPr lang="en-US" sz="2000" dirty="0"/>
              <a:t>In the upcoming work, we want to increase efficiency, we will expand the data sets. </a:t>
            </a:r>
          </a:p>
          <a:p>
            <a:pPr marL="158750" indent="0">
              <a:buNone/>
            </a:pPr>
            <a:endParaRPr lang="en-US" sz="2000" dirty="0"/>
          </a:p>
          <a:p>
            <a:pPr marL="158750" indent="0">
              <a:buNone/>
            </a:pPr>
            <a:endParaRPr lang="en-US" sz="2000" dirty="0"/>
          </a:p>
          <a:p>
            <a:pPr marL="158750" indent="0">
              <a:buNone/>
            </a:pPr>
            <a:r>
              <a:rPr lang="en-US" sz="2000" dirty="0"/>
              <a:t>Finally, We want to work with different types of data sets like 3D datasets as it's the most common type of data in this field on the internet and it defiantly has more features we want to discover.</a:t>
            </a:r>
            <a:endParaRPr lang="ar-EG" sz="2000" dirty="0"/>
          </a:p>
        </p:txBody>
      </p:sp>
      <p:sp>
        <p:nvSpPr>
          <p:cNvPr id="3" name="Title 2">
            <a:extLst>
              <a:ext uri="{FF2B5EF4-FFF2-40B4-BE49-F238E27FC236}">
                <a16:creationId xmlns:a16="http://schemas.microsoft.com/office/drawing/2014/main" id="{4A31F045-A2D5-4BC6-A569-60C07BDA291E}"/>
              </a:ext>
            </a:extLst>
          </p:cNvPr>
          <p:cNvSpPr>
            <a:spLocks noGrp="1"/>
          </p:cNvSpPr>
          <p:nvPr>
            <p:ph type="title"/>
          </p:nvPr>
        </p:nvSpPr>
        <p:spPr>
          <a:xfrm>
            <a:off x="720000" y="192833"/>
            <a:ext cx="7704000" cy="572700"/>
          </a:xfrm>
        </p:spPr>
        <p:txBody>
          <a:bodyPr/>
          <a:lstStyle/>
          <a:p>
            <a:r>
              <a:rPr lang="en-US" dirty="0"/>
              <a:t>Future Work</a:t>
            </a:r>
            <a:endParaRPr lang="ar-EG" dirty="0"/>
          </a:p>
        </p:txBody>
      </p:sp>
    </p:spTree>
    <p:extLst>
      <p:ext uri="{BB962C8B-B14F-4D97-AF65-F5344CB8AC3E}">
        <p14:creationId xmlns:p14="http://schemas.microsoft.com/office/powerpoint/2010/main" val="3845198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72C887-CEA6-496E-866B-1F177AF2F450}"/>
              </a:ext>
            </a:extLst>
          </p:cNvPr>
          <p:cNvSpPr>
            <a:spLocks noGrp="1"/>
          </p:cNvSpPr>
          <p:nvPr>
            <p:ph type="body" idx="1"/>
          </p:nvPr>
        </p:nvSpPr>
        <p:spPr>
          <a:xfrm>
            <a:off x="-119202" y="603498"/>
            <a:ext cx="8569236" cy="3936504"/>
          </a:xfrm>
          <a:noFill/>
        </p:spPr>
        <p:txBody>
          <a:bodyPr/>
          <a:lstStyle/>
          <a:p>
            <a:pPr marL="158750" indent="0">
              <a:buNone/>
            </a:pPr>
            <a:r>
              <a:rPr lang="en-US" sz="900" b="1" dirty="0">
                <a:solidFill>
                  <a:schemeClr val="tx2"/>
                </a:solidFill>
                <a:latin typeface="+mn-lt"/>
              </a:rPr>
              <a:t>-Fetal MRI: Brain. Available online: </a:t>
            </a:r>
            <a:r>
              <a:rPr lang="en-US" sz="900" b="1" u="sng" dirty="0">
                <a:solidFill>
                  <a:schemeClr val="tx2"/>
                </a:solidFill>
                <a:latin typeface="+mn-lt"/>
              </a:rPr>
              <a:t>https://radnet.bidmc.harvard.edu/fetalatlas/brain/brain.html</a:t>
            </a:r>
          </a:p>
          <a:p>
            <a:pPr marL="158750" indent="0">
              <a:buNone/>
            </a:pPr>
            <a:endParaRPr lang="en-US" sz="1200" dirty="0"/>
          </a:p>
          <a:p>
            <a:pPr marL="158750" indent="0">
              <a:buNone/>
            </a:pPr>
            <a:r>
              <a:rPr lang="en-US" sz="1000" b="1" dirty="0"/>
              <a:t>-Shen, L., Zheng, J., </a:t>
            </a:r>
            <a:r>
              <a:rPr lang="en-US" sz="1000" b="1" dirty="0" err="1"/>
              <a:t>Shpanskaya</a:t>
            </a:r>
            <a:r>
              <a:rPr lang="en-US" sz="1000" b="1" dirty="0"/>
              <a:t>, K., McKenna, E.S., </a:t>
            </a:r>
            <a:r>
              <a:rPr lang="en-US" sz="1000" b="1" dirty="0" err="1"/>
              <a:t>Atluri</a:t>
            </a:r>
            <a:r>
              <a:rPr lang="en-US" sz="1000" b="1" dirty="0"/>
              <a:t>, M., Guimaraes, C.V., </a:t>
            </a:r>
            <a:r>
              <a:rPr lang="en-US" sz="1000" b="1" dirty="0" err="1"/>
              <a:t>Dahmoush</a:t>
            </a:r>
            <a:r>
              <a:rPr lang="en-US" sz="1000" b="1" dirty="0"/>
              <a:t>, H., </a:t>
            </a:r>
            <a:r>
              <a:rPr lang="en-US" sz="1000" b="1" dirty="0" err="1"/>
              <a:t>Halabi</a:t>
            </a:r>
            <a:r>
              <a:rPr lang="en-US" sz="1000" b="1" dirty="0"/>
              <a:t>, S.S. &amp; </a:t>
            </a:r>
            <a:r>
              <a:rPr lang="en-US" sz="1000" b="1" dirty="0" err="1"/>
              <a:t>Yeom</a:t>
            </a:r>
            <a:r>
              <a:rPr lang="en-US" sz="1000" b="1" dirty="0"/>
              <a:t>, K.W. (2021). Fetal Brain MRI from Stanford Lucile Packard Children's Hospital. Stanford Digital Repository. Available at: </a:t>
            </a:r>
            <a:r>
              <a:rPr lang="en-US" sz="1000" b="1" u="sng" dirty="0">
                <a:hlinkClick r:id="rId2"/>
              </a:rPr>
              <a:t>https://purl.stanford.edu/sf714wg0636</a:t>
            </a:r>
            <a:endParaRPr lang="en-US" sz="1000" b="1" u="sng" dirty="0"/>
          </a:p>
          <a:p>
            <a:pPr marL="158750" indent="0">
              <a:buNone/>
            </a:pPr>
            <a:endParaRPr lang="en-US" sz="1000" b="1" u="sng" dirty="0"/>
          </a:p>
          <a:p>
            <a:pPr marL="158750" indent="0">
              <a:buNone/>
            </a:pPr>
            <a:r>
              <a:rPr lang="en-US" sz="1050" b="1" dirty="0"/>
              <a:t>Laura Meeker on 24 Nov 2021, Fetal brain tumors, Radiopaedia.org, Available: </a:t>
            </a:r>
            <a:r>
              <a:rPr lang="en-US" sz="1050" b="1" u="sng" dirty="0">
                <a:hlinkClick r:id="rId3"/>
              </a:rPr>
              <a:t>https://radiopaedia.org/search?lang=us&amp;modality=MRI&amp;page=1&amp;q=fetal+brain&amp;scope=cases</a:t>
            </a:r>
            <a:endParaRPr lang="en-US" sz="400" b="1" u="sng" dirty="0">
              <a:solidFill>
                <a:schemeClr val="tx2"/>
              </a:solidFill>
              <a:latin typeface="+mn-lt"/>
            </a:endParaRPr>
          </a:p>
          <a:p>
            <a:pPr marL="330200" indent="-171450">
              <a:buFontTx/>
              <a:buChar char="-"/>
            </a:pPr>
            <a:endParaRPr lang="en-US" sz="900" b="1" dirty="0">
              <a:solidFill>
                <a:schemeClr val="tx2"/>
              </a:solidFill>
              <a:latin typeface="+mn-lt"/>
            </a:endParaRPr>
          </a:p>
          <a:p>
            <a:pPr marL="158750" indent="0">
              <a:buNone/>
            </a:pPr>
            <a:r>
              <a:rPr lang="en-US" sz="900" b="1" dirty="0">
                <a:solidFill>
                  <a:schemeClr val="tx2"/>
                </a:solidFill>
                <a:latin typeface="+mn-lt"/>
              </a:rPr>
              <a:t>-Wikimedia Foundation. (2022, September 4). Maternal–fetal medicine. Wikipedia. </a:t>
            </a:r>
            <a:r>
              <a:rPr lang="en-US" sz="900" b="1" u="sng" dirty="0">
                <a:solidFill>
                  <a:schemeClr val="tx2"/>
                </a:solidFill>
                <a:latin typeface="+mn-lt"/>
                <a:hlinkClick r:id="rId4">
                  <a:extLst>
                    <a:ext uri="{A12FA001-AC4F-418D-AE19-62706E023703}">
                      <ahyp:hlinkClr xmlns:ahyp="http://schemas.microsoft.com/office/drawing/2018/hyperlinkcolor" val="tx"/>
                    </a:ext>
                  </a:extLst>
                </a:hlinkClick>
              </a:rPr>
              <a:t>https://en.wikipedia.org/wiki/Maternal%E2%80%93fetal_medicine</a:t>
            </a:r>
            <a:endParaRPr lang="en-US" sz="900" b="1" dirty="0">
              <a:solidFill>
                <a:schemeClr val="tx2"/>
              </a:solidFill>
              <a:latin typeface="+mn-lt"/>
            </a:endParaRPr>
          </a:p>
          <a:p>
            <a:pPr marL="158750" indent="0">
              <a:buNone/>
            </a:pPr>
            <a:r>
              <a:rPr lang="en-US" sz="900" b="1" dirty="0">
                <a:solidFill>
                  <a:schemeClr val="tx2"/>
                </a:solidFill>
                <a:latin typeface="+mn-lt"/>
              </a:rPr>
              <a:t> </a:t>
            </a:r>
          </a:p>
          <a:p>
            <a:pPr marL="158750" indent="0">
              <a:buNone/>
            </a:pPr>
            <a:r>
              <a:rPr lang="en-US" sz="900" b="1" u="sng" dirty="0">
                <a:solidFill>
                  <a:schemeClr val="tx2"/>
                </a:solidFill>
                <a:latin typeface="+mn-lt"/>
                <a:hlinkClick r:id="rId5">
                  <a:extLst>
                    <a:ext uri="{A12FA001-AC4F-418D-AE19-62706E023703}">
                      <ahyp:hlinkClr xmlns:ahyp="http://schemas.microsoft.com/office/drawing/2018/hyperlinkcolor" val="tx"/>
                    </a:ext>
                  </a:extLst>
                </a:hlinkClick>
              </a:rPr>
              <a:t>- </a:t>
            </a:r>
            <a:r>
              <a:rPr lang="en-US" sz="900" b="1" u="sng" dirty="0" err="1">
                <a:solidFill>
                  <a:schemeClr val="tx2"/>
                </a:solidFill>
                <a:latin typeface="+mn-lt"/>
                <a:hlinkClick r:id="rId5">
                  <a:extLst>
                    <a:ext uri="{A12FA001-AC4F-418D-AE19-62706E023703}">
                      <ahyp:hlinkClr xmlns:ahyp="http://schemas.microsoft.com/office/drawing/2018/hyperlinkcolor" val="tx"/>
                    </a:ext>
                  </a:extLst>
                </a:hlinkClick>
              </a:rPr>
              <a:t>Vihar</a:t>
            </a:r>
            <a:r>
              <a:rPr lang="en-US" sz="900" b="1" u="sng" dirty="0">
                <a:solidFill>
                  <a:schemeClr val="tx2"/>
                </a:solidFill>
                <a:latin typeface="+mn-lt"/>
                <a:hlinkClick r:id="rId5">
                  <a:extLst>
                    <a:ext uri="{A12FA001-AC4F-418D-AE19-62706E023703}">
                      <ahyp:hlinkClr xmlns:ahyp="http://schemas.microsoft.com/office/drawing/2018/hyperlinkcolor" val="tx"/>
                    </a:ext>
                  </a:extLst>
                </a:hlinkClick>
              </a:rPr>
              <a:t> </a:t>
            </a:r>
            <a:r>
              <a:rPr lang="en-US" sz="900" b="1" u="sng" dirty="0" err="1">
                <a:solidFill>
                  <a:schemeClr val="tx2"/>
                </a:solidFill>
                <a:latin typeface="+mn-lt"/>
                <a:hlinkClick r:id="rId5">
                  <a:extLst>
                    <a:ext uri="{A12FA001-AC4F-418D-AE19-62706E023703}">
                      <ahyp:hlinkClr xmlns:ahyp="http://schemas.microsoft.com/office/drawing/2018/hyperlinkcolor" val="tx"/>
                    </a:ext>
                  </a:extLst>
                </a:hlinkClick>
              </a:rPr>
              <a:t>Kurama</a:t>
            </a:r>
            <a:r>
              <a:rPr lang="en-US" sz="900" b="1" dirty="0">
                <a:solidFill>
                  <a:schemeClr val="tx2"/>
                </a:solidFill>
                <a:latin typeface="+mn-lt"/>
              </a:rPr>
              <a:t>. (2021).ML-based Image Processing. </a:t>
            </a:r>
            <a:r>
              <a:rPr lang="en-US" sz="900" b="1" dirty="0" err="1">
                <a:solidFill>
                  <a:schemeClr val="tx2"/>
                </a:solidFill>
                <a:latin typeface="+mn-lt"/>
              </a:rPr>
              <a:t>Nononets</a:t>
            </a:r>
            <a:r>
              <a:rPr lang="en-US" sz="900" b="1" dirty="0">
                <a:solidFill>
                  <a:schemeClr val="tx2"/>
                </a:solidFill>
                <a:latin typeface="+mn-lt"/>
              </a:rPr>
              <a:t>. </a:t>
            </a:r>
            <a:r>
              <a:rPr lang="en-US" sz="900" b="1" u="sng" dirty="0">
                <a:solidFill>
                  <a:schemeClr val="tx2"/>
                </a:solidFill>
                <a:latin typeface="+mn-lt"/>
                <a:hlinkClick r:id="rId6">
                  <a:extLst>
                    <a:ext uri="{A12FA001-AC4F-418D-AE19-62706E023703}">
                      <ahyp:hlinkClr xmlns:ahyp="http://schemas.microsoft.com/office/drawing/2018/hyperlinkcolor" val="tx"/>
                    </a:ext>
                  </a:extLst>
                </a:hlinkClick>
              </a:rPr>
              <a:t>https://nanonets.com/blog/machine-learning-image-processing/</a:t>
            </a:r>
            <a:endParaRPr lang="en-US" sz="900" b="1" u="sng" dirty="0">
              <a:solidFill>
                <a:schemeClr val="tx2"/>
              </a:solidFill>
              <a:latin typeface="+mn-lt"/>
            </a:endParaRPr>
          </a:p>
          <a:p>
            <a:pPr marL="330200" indent="-171450">
              <a:buFontTx/>
              <a:buChar char="-"/>
            </a:pPr>
            <a:endParaRPr lang="en-US" sz="900" b="1" dirty="0">
              <a:solidFill>
                <a:schemeClr val="tx2"/>
              </a:solidFill>
              <a:latin typeface="+mn-lt"/>
            </a:endParaRPr>
          </a:p>
          <a:p>
            <a:pPr marL="158750" indent="0">
              <a:buNone/>
            </a:pPr>
            <a:r>
              <a:rPr lang="en-US" sz="900" b="1" dirty="0">
                <a:solidFill>
                  <a:schemeClr val="tx2"/>
                </a:solidFill>
                <a:latin typeface="+mn-lt"/>
              </a:rPr>
              <a:t>- National Institutes of Health. U, S. Department of Health &amp; Human Services Magnetic Resonance Imaging (MRI) </a:t>
            </a:r>
          </a:p>
          <a:p>
            <a:pPr marL="158750" indent="0">
              <a:buNone/>
            </a:pPr>
            <a:r>
              <a:rPr lang="en-US" sz="900" b="1" u="sng" dirty="0">
                <a:solidFill>
                  <a:schemeClr val="tx2"/>
                </a:solidFill>
                <a:latin typeface="+mn-lt"/>
                <a:hlinkClick r:id="rId7">
                  <a:extLst>
                    <a:ext uri="{A12FA001-AC4F-418D-AE19-62706E023703}">
                      <ahyp:hlinkClr xmlns:ahyp="http://schemas.microsoft.com/office/drawing/2018/hyperlinkcolor" val="tx"/>
                    </a:ext>
                  </a:extLst>
                </a:hlinkClick>
              </a:rPr>
              <a:t>https://www.nibib.nih.gov/science-education/science-topics/magnetic-resonance-imaging-mri</a:t>
            </a:r>
            <a:endParaRPr lang="en-US" sz="900" b="1" dirty="0">
              <a:solidFill>
                <a:schemeClr val="tx2"/>
              </a:solidFill>
              <a:latin typeface="+mn-lt"/>
            </a:endParaRPr>
          </a:p>
          <a:p>
            <a:pPr marL="158750" indent="0">
              <a:buNone/>
            </a:pPr>
            <a:r>
              <a:rPr lang="en-US" sz="900" b="1" dirty="0">
                <a:solidFill>
                  <a:schemeClr val="tx2"/>
                </a:solidFill>
                <a:latin typeface="+mn-lt"/>
              </a:rPr>
              <a:t> </a:t>
            </a:r>
          </a:p>
          <a:p>
            <a:pPr marL="158750" indent="0">
              <a:buNone/>
            </a:pPr>
            <a:r>
              <a:rPr lang="en-US" sz="900" b="1" dirty="0">
                <a:solidFill>
                  <a:schemeClr val="tx2"/>
                </a:solidFill>
                <a:latin typeface="+mn-lt"/>
              </a:rPr>
              <a:t>- Saraswathi, E. (2021). Recognition and Classification of Fetal Brain Abnormalities. Turkish Journal of Computer and Mathematics Education (TURCOMAT), 12(9), 2534-2540.</a:t>
            </a:r>
            <a:r>
              <a:rPr lang="ar-EG" sz="900" b="1" dirty="0">
                <a:solidFill>
                  <a:schemeClr val="tx2"/>
                </a:solidFill>
                <a:latin typeface="+mn-lt"/>
              </a:rPr>
              <a:t>‏ </a:t>
            </a:r>
            <a:r>
              <a:rPr lang="en-US" sz="900" b="1" u="sng" dirty="0">
                <a:solidFill>
                  <a:schemeClr val="tx2"/>
                </a:solidFill>
                <a:latin typeface="+mn-lt"/>
                <a:hlinkClick r:id="rId8">
                  <a:extLst>
                    <a:ext uri="{A12FA001-AC4F-418D-AE19-62706E023703}">
                      <ahyp:hlinkClr xmlns:ahyp="http://schemas.microsoft.com/office/drawing/2018/hyperlinkcolor" val="tx"/>
                    </a:ext>
                  </a:extLst>
                </a:hlinkClick>
              </a:rPr>
              <a:t>https://turcomat.org/index.php/turkbilmat/article/view/3737</a:t>
            </a:r>
            <a:endParaRPr lang="en-US" sz="900" b="1" dirty="0">
              <a:solidFill>
                <a:schemeClr val="tx2"/>
              </a:solidFill>
              <a:latin typeface="+mn-lt"/>
            </a:endParaRPr>
          </a:p>
          <a:p>
            <a:pPr marL="158750" indent="0">
              <a:buNone/>
            </a:pPr>
            <a:r>
              <a:rPr lang="en-US" sz="900" b="1" dirty="0">
                <a:solidFill>
                  <a:schemeClr val="tx2"/>
                </a:solidFill>
                <a:latin typeface="+mn-lt"/>
              </a:rPr>
              <a:t> </a:t>
            </a:r>
          </a:p>
          <a:p>
            <a:pPr marL="158750" indent="0">
              <a:buNone/>
            </a:pPr>
            <a:r>
              <a:rPr lang="en-US" sz="900" b="1" dirty="0">
                <a:solidFill>
                  <a:schemeClr val="tx2"/>
                </a:solidFill>
                <a:latin typeface="+mn-lt"/>
              </a:rPr>
              <a:t>- </a:t>
            </a:r>
            <a:r>
              <a:rPr lang="en-US" sz="900" b="1" dirty="0" err="1">
                <a:solidFill>
                  <a:schemeClr val="tx2"/>
                </a:solidFill>
                <a:latin typeface="+mn-lt"/>
              </a:rPr>
              <a:t>Attallah</a:t>
            </a:r>
            <a:r>
              <a:rPr lang="en-US" sz="900" b="1" dirty="0">
                <a:solidFill>
                  <a:schemeClr val="tx2"/>
                </a:solidFill>
                <a:latin typeface="+mn-lt"/>
              </a:rPr>
              <a:t>, O., </a:t>
            </a:r>
            <a:r>
              <a:rPr lang="en-US" sz="900" b="1" dirty="0" err="1">
                <a:solidFill>
                  <a:schemeClr val="tx2"/>
                </a:solidFill>
                <a:latin typeface="+mn-lt"/>
              </a:rPr>
              <a:t>Sharkas</a:t>
            </a:r>
            <a:r>
              <a:rPr lang="en-US" sz="900" b="1" dirty="0">
                <a:solidFill>
                  <a:schemeClr val="tx2"/>
                </a:solidFill>
                <a:latin typeface="+mn-lt"/>
              </a:rPr>
              <a:t>, M. A., &amp; </a:t>
            </a:r>
            <a:r>
              <a:rPr lang="en-US" sz="900" b="1" dirty="0" err="1">
                <a:solidFill>
                  <a:schemeClr val="tx2"/>
                </a:solidFill>
                <a:latin typeface="+mn-lt"/>
              </a:rPr>
              <a:t>Gadelkarim</a:t>
            </a:r>
            <a:r>
              <a:rPr lang="en-US" sz="900" b="1" dirty="0">
                <a:solidFill>
                  <a:schemeClr val="tx2"/>
                </a:solidFill>
                <a:latin typeface="+mn-lt"/>
              </a:rPr>
              <a:t>, H. (2020). Deep Learning Techniques for Automatic Detection of Embryonic Neurodevelopmental Disorders. Diagnostics (Basel, Switzerland), 10(1), 27.   </a:t>
            </a:r>
            <a:r>
              <a:rPr lang="en-US" sz="900" b="1" u="sng" dirty="0">
                <a:solidFill>
                  <a:schemeClr val="tx2"/>
                </a:solidFill>
                <a:latin typeface="+mn-lt"/>
                <a:hlinkClick r:id="rId9">
                  <a:extLst>
                    <a:ext uri="{A12FA001-AC4F-418D-AE19-62706E023703}">
                      <ahyp:hlinkClr xmlns:ahyp="http://schemas.microsoft.com/office/drawing/2018/hyperlinkcolor" val="tx"/>
                    </a:ext>
                  </a:extLst>
                </a:hlinkClick>
              </a:rPr>
              <a:t>https://doi.org/10.3390/diagnostics10010027</a:t>
            </a:r>
            <a:endParaRPr lang="en-US" sz="900" b="1" dirty="0">
              <a:solidFill>
                <a:schemeClr val="tx2"/>
              </a:solidFill>
              <a:latin typeface="+mn-lt"/>
            </a:endParaRPr>
          </a:p>
          <a:p>
            <a:pPr marL="158750" indent="0">
              <a:buNone/>
            </a:pPr>
            <a:r>
              <a:rPr lang="en-US" sz="900" b="1" dirty="0">
                <a:solidFill>
                  <a:schemeClr val="tx2"/>
                </a:solidFill>
                <a:latin typeface="+mn-lt"/>
              </a:rPr>
              <a:t> </a:t>
            </a:r>
          </a:p>
          <a:p>
            <a:pPr marL="158750" indent="0">
              <a:buNone/>
            </a:pPr>
            <a:r>
              <a:rPr lang="en-US" sz="900" b="1" dirty="0">
                <a:solidFill>
                  <a:schemeClr val="tx2"/>
                </a:solidFill>
                <a:latin typeface="+mn-lt"/>
              </a:rPr>
              <a:t>- </a:t>
            </a:r>
            <a:r>
              <a:rPr lang="en-US" sz="900" b="1" dirty="0" err="1">
                <a:solidFill>
                  <a:schemeClr val="tx2"/>
                </a:solidFill>
                <a:latin typeface="+mn-lt"/>
              </a:rPr>
              <a:t>Attallah</a:t>
            </a:r>
            <a:r>
              <a:rPr lang="en-US" sz="900" b="1" dirty="0">
                <a:solidFill>
                  <a:schemeClr val="tx2"/>
                </a:solidFill>
                <a:latin typeface="+mn-lt"/>
              </a:rPr>
              <a:t>, O., </a:t>
            </a:r>
            <a:r>
              <a:rPr lang="en-US" sz="900" b="1" dirty="0" err="1">
                <a:solidFill>
                  <a:schemeClr val="tx2"/>
                </a:solidFill>
                <a:latin typeface="+mn-lt"/>
              </a:rPr>
              <a:t>Sharkas</a:t>
            </a:r>
            <a:r>
              <a:rPr lang="en-US" sz="900" b="1" dirty="0">
                <a:solidFill>
                  <a:schemeClr val="tx2"/>
                </a:solidFill>
                <a:latin typeface="+mn-lt"/>
              </a:rPr>
              <a:t>, M. A., &amp; </a:t>
            </a:r>
            <a:r>
              <a:rPr lang="en-US" sz="900" b="1" dirty="0" err="1">
                <a:solidFill>
                  <a:schemeClr val="tx2"/>
                </a:solidFill>
                <a:latin typeface="+mn-lt"/>
              </a:rPr>
              <a:t>Gadelkarim</a:t>
            </a:r>
            <a:r>
              <a:rPr lang="en-US" sz="900" b="1" dirty="0">
                <a:solidFill>
                  <a:schemeClr val="tx2"/>
                </a:solidFill>
                <a:latin typeface="+mn-lt"/>
              </a:rPr>
              <a:t>, H. (2019). Fetal Brain Abnormality Classification from MRI Images of Different Gestational Age. Brain sciences, 9(9), 231.   </a:t>
            </a:r>
            <a:r>
              <a:rPr lang="en-US" sz="900" b="1" u="sng" dirty="0">
                <a:solidFill>
                  <a:schemeClr val="tx2"/>
                </a:solidFill>
                <a:latin typeface="+mn-lt"/>
                <a:hlinkClick r:id="rId10">
                  <a:extLst>
                    <a:ext uri="{A12FA001-AC4F-418D-AE19-62706E023703}">
                      <ahyp:hlinkClr xmlns:ahyp="http://schemas.microsoft.com/office/drawing/2018/hyperlinkcolor" val="tx"/>
                    </a:ext>
                  </a:extLst>
                </a:hlinkClick>
              </a:rPr>
              <a:t>https://doi.org/10.3390/brainsci9090231</a:t>
            </a:r>
            <a:endParaRPr lang="en-US" sz="900" b="1" dirty="0">
              <a:solidFill>
                <a:schemeClr val="tx2"/>
              </a:solidFill>
              <a:latin typeface="+mn-lt"/>
            </a:endParaRPr>
          </a:p>
          <a:p>
            <a:pPr marL="158750" indent="0">
              <a:buNone/>
            </a:pPr>
            <a:r>
              <a:rPr lang="en-US" sz="900" b="1" dirty="0">
                <a:solidFill>
                  <a:schemeClr val="tx2"/>
                </a:solidFill>
                <a:latin typeface="+mn-lt"/>
              </a:rPr>
              <a:t> </a:t>
            </a:r>
          </a:p>
          <a:p>
            <a:pPr marL="158750" indent="0">
              <a:buNone/>
            </a:pPr>
            <a:r>
              <a:rPr lang="en-US" sz="900" b="1" dirty="0">
                <a:solidFill>
                  <a:schemeClr val="tx2"/>
                </a:solidFill>
                <a:latin typeface="+mn-lt"/>
              </a:rPr>
              <a:t>- Song, L., Wang, Q., Liu, T., Li, H., Fan, J., Yang, J., &amp; Hu, B. (2022). Deep robust residual network for super-resolution of 2D fetal brain MRI. Scientific Reports, 12(1), 406.</a:t>
            </a:r>
            <a:r>
              <a:rPr lang="ar-EG" sz="900" b="1" dirty="0">
                <a:solidFill>
                  <a:schemeClr val="tx2"/>
                </a:solidFill>
                <a:latin typeface="+mn-lt"/>
              </a:rPr>
              <a:t>‏</a:t>
            </a:r>
            <a:endParaRPr lang="en-US" sz="900" b="1" dirty="0">
              <a:solidFill>
                <a:schemeClr val="tx2"/>
              </a:solidFill>
              <a:latin typeface="+mn-lt"/>
            </a:endParaRPr>
          </a:p>
          <a:p>
            <a:pPr marL="158750" indent="0">
              <a:buNone/>
            </a:pPr>
            <a:r>
              <a:rPr lang="en-US" sz="900" b="1" u="sng" dirty="0">
                <a:solidFill>
                  <a:schemeClr val="tx2"/>
                </a:solidFill>
                <a:latin typeface="+mn-lt"/>
                <a:hlinkClick r:id="rId11">
                  <a:extLst>
                    <a:ext uri="{A12FA001-AC4F-418D-AE19-62706E023703}">
                      <ahyp:hlinkClr xmlns:ahyp="http://schemas.microsoft.com/office/drawing/2018/hyperlinkcolor" val="tx"/>
                    </a:ext>
                  </a:extLst>
                </a:hlinkClick>
              </a:rPr>
              <a:t>https://www.nature.com/articles/s41598-021-03979-1</a:t>
            </a:r>
            <a:endParaRPr lang="en-US" sz="900" b="1" dirty="0">
              <a:solidFill>
                <a:schemeClr val="tx2"/>
              </a:solidFill>
              <a:latin typeface="+mn-lt"/>
            </a:endParaRPr>
          </a:p>
          <a:p>
            <a:pPr marL="158750" indent="0">
              <a:buNone/>
            </a:pPr>
            <a:r>
              <a:rPr lang="ar-EG" sz="900" b="1" dirty="0">
                <a:solidFill>
                  <a:schemeClr val="tx2"/>
                </a:solidFill>
                <a:latin typeface="+mn-lt"/>
              </a:rPr>
              <a:t> </a:t>
            </a:r>
            <a:endParaRPr lang="en-US" sz="900" b="1" dirty="0">
              <a:solidFill>
                <a:schemeClr val="tx2"/>
              </a:solidFill>
              <a:latin typeface="+mn-lt"/>
            </a:endParaRPr>
          </a:p>
          <a:p>
            <a:pPr marL="158750" indent="0">
              <a:buNone/>
            </a:pPr>
            <a:r>
              <a:rPr lang="en-US" sz="900" b="1" dirty="0">
                <a:solidFill>
                  <a:schemeClr val="tx2"/>
                </a:solidFill>
                <a:latin typeface="+mn-lt"/>
              </a:rPr>
              <a:t>- Jagadeesh, P., </a:t>
            </a:r>
            <a:r>
              <a:rPr lang="en-US" sz="900" b="1" dirty="0" err="1">
                <a:solidFill>
                  <a:schemeClr val="tx2"/>
                </a:solidFill>
                <a:latin typeface="+mn-lt"/>
              </a:rPr>
              <a:t>Subashini</a:t>
            </a:r>
            <a:r>
              <a:rPr lang="en-US" sz="900" b="1" dirty="0">
                <a:solidFill>
                  <a:schemeClr val="tx2"/>
                </a:solidFill>
                <a:latin typeface="+mn-lt"/>
              </a:rPr>
              <a:t>, S., &amp; Lakshmi, R. V. Detecting and Classifying Fetal Brain Abnormalities Using Deep Learning.</a:t>
            </a:r>
            <a:r>
              <a:rPr lang="ar-EG" sz="900" b="1" dirty="0">
                <a:solidFill>
                  <a:schemeClr val="tx2"/>
                </a:solidFill>
                <a:latin typeface="+mn-lt"/>
              </a:rPr>
              <a:t>‏</a:t>
            </a:r>
            <a:r>
              <a:rPr lang="en-US" sz="900" b="1" dirty="0">
                <a:solidFill>
                  <a:schemeClr val="tx2"/>
                </a:solidFill>
                <a:latin typeface="+mn-lt"/>
              </a:rPr>
              <a:t>     </a:t>
            </a:r>
          </a:p>
          <a:p>
            <a:pPr marL="158750" indent="0">
              <a:buNone/>
            </a:pPr>
            <a:r>
              <a:rPr lang="en-US" sz="900" b="1" u="sng" dirty="0">
                <a:solidFill>
                  <a:schemeClr val="tx2"/>
                </a:solidFill>
                <a:latin typeface="+mn-lt"/>
                <a:hlinkClick r:id="rId12">
                  <a:extLst>
                    <a:ext uri="{A12FA001-AC4F-418D-AE19-62706E023703}">
                      <ahyp:hlinkClr xmlns:ahyp="http://schemas.microsoft.com/office/drawing/2018/hyperlinkcolor" val="tx"/>
                    </a:ext>
                  </a:extLst>
                </a:hlinkClick>
              </a:rPr>
              <a:t>https://ijresm.com/Vol.3_2020/Vol3_Iss4_April20/IJRESM_V3_I4_61.pdf</a:t>
            </a:r>
            <a:endParaRPr lang="en-US" sz="900" b="1" dirty="0">
              <a:solidFill>
                <a:schemeClr val="tx2"/>
              </a:solidFill>
              <a:latin typeface="+mn-lt"/>
            </a:endParaRPr>
          </a:p>
          <a:p>
            <a:endParaRPr lang="ar-EG" sz="1200" dirty="0"/>
          </a:p>
        </p:txBody>
      </p:sp>
      <p:sp>
        <p:nvSpPr>
          <p:cNvPr id="3" name="Title 2">
            <a:extLst>
              <a:ext uri="{FF2B5EF4-FFF2-40B4-BE49-F238E27FC236}">
                <a16:creationId xmlns:a16="http://schemas.microsoft.com/office/drawing/2014/main" id="{61B92740-6048-4135-94FD-9D67A59C2071}"/>
              </a:ext>
            </a:extLst>
          </p:cNvPr>
          <p:cNvSpPr>
            <a:spLocks noGrp="1"/>
          </p:cNvSpPr>
          <p:nvPr>
            <p:ph type="title"/>
          </p:nvPr>
        </p:nvSpPr>
        <p:spPr>
          <a:xfrm>
            <a:off x="648153" y="0"/>
            <a:ext cx="7704000" cy="572700"/>
          </a:xfrm>
        </p:spPr>
        <p:txBody>
          <a:bodyPr/>
          <a:lstStyle/>
          <a:p>
            <a:r>
              <a:rPr lang="en-US" dirty="0"/>
              <a:t>References</a:t>
            </a:r>
            <a:endParaRPr lang="ar-EG" dirty="0"/>
          </a:p>
        </p:txBody>
      </p:sp>
    </p:spTree>
    <p:extLst>
      <p:ext uri="{BB962C8B-B14F-4D97-AF65-F5344CB8AC3E}">
        <p14:creationId xmlns:p14="http://schemas.microsoft.com/office/powerpoint/2010/main" val="2476055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698446" y="1763166"/>
            <a:ext cx="5747108" cy="2306100"/>
          </a:xfrm>
          <a:prstGeom prst="rect">
            <a:avLst/>
          </a:prstGeom>
        </p:spPr>
        <p:txBody>
          <a:bodyPr spcFirstLastPara="1" wrap="square" lIns="91425" tIns="91425" rIns="91425" bIns="91425" anchor="ctr" anchorCtr="0">
            <a:noAutofit/>
          </a:bodyPr>
          <a:lstStyle/>
          <a:p>
            <a:r>
              <a:rPr lang="en" dirty="0"/>
              <a:t>THANKS!</a:t>
            </a:r>
            <a:br>
              <a:rPr lang="en" dirty="0"/>
            </a:br>
            <a:r>
              <a:rPr lang="en-US" sz="3600" b="0" dirty="0"/>
              <a:t>Do you have any questions</a:t>
            </a:r>
            <a:r>
              <a:rPr lang="en-US" sz="3200" b="0" dirty="0"/>
              <a:t>?</a:t>
            </a:r>
            <a:br>
              <a:rPr lang="en-US" dirty="0"/>
            </a:br>
            <a:endParaRPr dirty="0"/>
          </a:p>
        </p:txBody>
      </p:sp>
    </p:spTree>
    <p:extLst>
      <p:ext uri="{BB962C8B-B14F-4D97-AF65-F5344CB8AC3E}">
        <p14:creationId xmlns:p14="http://schemas.microsoft.com/office/powerpoint/2010/main" val="1728343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390684" y="252723"/>
            <a:ext cx="3425307" cy="2274300"/>
          </a:xfrm>
          <a:prstGeom prst="rect">
            <a:avLst/>
          </a:prstGeom>
        </p:spPr>
        <p:txBody>
          <a:bodyPr spcFirstLastPara="1" wrap="square" lIns="91425" tIns="91425" rIns="91425" bIns="91425" anchor="ctr" anchorCtr="0">
            <a:noAutofit/>
          </a:bodyPr>
          <a:lstStyle/>
          <a:p>
            <a:pPr lvl="0"/>
            <a:r>
              <a:rPr lang="en-US" dirty="0"/>
              <a:t>Introduction</a:t>
            </a:r>
            <a:endParaRPr dirty="0"/>
          </a:p>
        </p:txBody>
      </p:sp>
      <p:sp>
        <p:nvSpPr>
          <p:cNvPr id="136" name="Google Shape;136;p27"/>
          <p:cNvSpPr txBox="1">
            <a:spLocks noGrp="1"/>
          </p:cNvSpPr>
          <p:nvPr>
            <p:ph type="subTitle" idx="1"/>
          </p:nvPr>
        </p:nvSpPr>
        <p:spPr>
          <a:xfrm>
            <a:off x="158262" y="4378569"/>
            <a:ext cx="8827476" cy="326224"/>
          </a:xfrm>
          <a:prstGeom prst="rect">
            <a:avLst/>
          </a:prstGeom>
        </p:spPr>
        <p:txBody>
          <a:bodyPr spcFirstLastPara="1" wrap="square" lIns="91425" tIns="91425" rIns="91425" bIns="91425" anchor="ctr" anchorCtr="0">
            <a:noAutofit/>
          </a:bodyPr>
          <a:lstStyle/>
          <a:p>
            <a:pPr marL="0" lvl="0" indent="0" algn="l"/>
            <a:r>
              <a:rPr lang="en-US" sz="1800" dirty="0"/>
              <a:t>- In today's world, we see that many cases born with disabilities, one of these are brain disabilities.</a:t>
            </a:r>
          </a:p>
          <a:p>
            <a:pPr marL="0" lvl="0" indent="0" algn="l"/>
            <a:r>
              <a:rPr lang="en-US" sz="1800" dirty="0"/>
              <a:t> - Due to </a:t>
            </a:r>
            <a:r>
              <a:rPr lang="en-US" sz="1800" dirty="0">
                <a:solidFill>
                  <a:srgbClr val="FF0000"/>
                </a:solidFill>
              </a:rPr>
              <a:t>delay of discovery </a:t>
            </a:r>
            <a:r>
              <a:rPr lang="en-US" sz="1800" dirty="0"/>
              <a:t>of that Appropriate actions are not being taken in the right time so it might lead to permanent disability or even worse consequences like losing the baby.</a:t>
            </a:r>
          </a:p>
          <a:p>
            <a:pPr marL="0" lvl="0" indent="0" algn="l"/>
            <a:r>
              <a:rPr lang="en-US" sz="1800" dirty="0"/>
              <a:t>- the </a:t>
            </a:r>
            <a:r>
              <a:rPr lang="en-US" sz="1800" dirty="0">
                <a:solidFill>
                  <a:srgbClr val="FF0000"/>
                </a:solidFill>
              </a:rPr>
              <a:t>Domain</a:t>
            </a:r>
            <a:r>
              <a:rPr lang="en-US" sz="1800" dirty="0"/>
              <a:t> of the idea is medical field, ML, DL, Image processing.</a:t>
            </a:r>
          </a:p>
          <a:p>
            <a:pPr marL="0" lvl="0" indent="0" algn="l"/>
            <a:endParaRPr lang="en-US" dirty="0"/>
          </a:p>
          <a:p>
            <a:pPr marL="0" lvl="0" indent="0" algn="l"/>
            <a:endParaRPr lang="en-US" dirty="0"/>
          </a:p>
          <a:p>
            <a:pPr marL="0" lvl="0" indent="0" algn="l"/>
            <a:endParaRPr lang="en-US" dirty="0"/>
          </a:p>
          <a:p>
            <a:pPr marL="0" lvl="0" indent="0" algn="l"/>
            <a:endParaRPr lang="en-US" dirty="0"/>
          </a:p>
          <a:p>
            <a:pPr marL="0" lvl="0" indent="0" algn="l"/>
            <a:endParaRPr lang="en-US" dirty="0"/>
          </a:p>
          <a:p>
            <a:pPr marL="0" lvl="0" indent="0" algn="l"/>
            <a:endParaRPr lang="en-US" dirty="0"/>
          </a:p>
          <a:p>
            <a:pPr marL="0" lvl="0" indent="0" algn="l"/>
            <a:endParaRPr lang="en-US" dirty="0"/>
          </a:p>
          <a:p>
            <a:pPr marL="0" lvl="0" indent="0" algn="l"/>
            <a:endParaRPr lang="en-US" dirty="0"/>
          </a:p>
        </p:txBody>
      </p:sp>
      <p:cxnSp>
        <p:nvCxnSpPr>
          <p:cNvPr id="137" name="Google Shape;137;p27"/>
          <p:cNvCxnSpPr/>
          <p:nvPr/>
        </p:nvCxnSpPr>
        <p:spPr>
          <a:xfrm>
            <a:off x="3727072" y="1078987"/>
            <a:ext cx="0" cy="630600"/>
          </a:xfrm>
          <a:prstGeom prst="straightConnector1">
            <a:avLst/>
          </a:prstGeom>
          <a:noFill/>
          <a:ln w="19050" cap="flat" cmpd="sng">
            <a:solidFill>
              <a:schemeClr val="lt2"/>
            </a:solidFill>
            <a:prstDash val="solid"/>
            <a:round/>
            <a:headEnd type="oval" w="med" len="med"/>
            <a:tailEnd type="oval" w="med" len="med"/>
          </a:ln>
        </p:spPr>
      </p:cxnSp>
      <p:grpSp>
        <p:nvGrpSpPr>
          <p:cNvPr id="258" name="Google Shape;10405;p58">
            <a:extLst>
              <a:ext uri="{FF2B5EF4-FFF2-40B4-BE49-F238E27FC236}">
                <a16:creationId xmlns:a16="http://schemas.microsoft.com/office/drawing/2014/main" id="{DD490B02-E0D2-4853-B851-F5B75442C27F}"/>
              </a:ext>
            </a:extLst>
          </p:cNvPr>
          <p:cNvGrpSpPr/>
          <p:nvPr/>
        </p:nvGrpSpPr>
        <p:grpSpPr>
          <a:xfrm>
            <a:off x="5629986" y="380914"/>
            <a:ext cx="2490492" cy="2160209"/>
            <a:chOff x="6203579" y="3348981"/>
            <a:chExt cx="351615" cy="350373"/>
          </a:xfrm>
        </p:grpSpPr>
        <p:sp>
          <p:nvSpPr>
            <p:cNvPr id="259" name="Google Shape;10406;p58">
              <a:extLst>
                <a:ext uri="{FF2B5EF4-FFF2-40B4-BE49-F238E27FC236}">
                  <a16:creationId xmlns:a16="http://schemas.microsoft.com/office/drawing/2014/main" id="{21E3D7D3-1DC7-495F-BEF0-CD2FC521359F}"/>
                </a:ext>
              </a:extLst>
            </p:cNvPr>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0407;p58">
              <a:extLst>
                <a:ext uri="{FF2B5EF4-FFF2-40B4-BE49-F238E27FC236}">
                  <a16:creationId xmlns:a16="http://schemas.microsoft.com/office/drawing/2014/main" id="{EA2C7738-08CA-4108-84B1-A84B61748982}"/>
                </a:ext>
              </a:extLst>
            </p:cNvPr>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0408;p58">
              <a:extLst>
                <a:ext uri="{FF2B5EF4-FFF2-40B4-BE49-F238E27FC236}">
                  <a16:creationId xmlns:a16="http://schemas.microsoft.com/office/drawing/2014/main" id="{706B25C3-CB70-4E3B-A564-5E00847A5D14}"/>
                </a:ext>
              </a:extLst>
            </p:cNvPr>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0409;p58">
              <a:extLst>
                <a:ext uri="{FF2B5EF4-FFF2-40B4-BE49-F238E27FC236}">
                  <a16:creationId xmlns:a16="http://schemas.microsoft.com/office/drawing/2014/main" id="{BA8103BF-8E1E-4FAD-8CB3-762293EFA5FD}"/>
                </a:ext>
              </a:extLst>
            </p:cNvPr>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0410;p58">
              <a:extLst>
                <a:ext uri="{FF2B5EF4-FFF2-40B4-BE49-F238E27FC236}">
                  <a16:creationId xmlns:a16="http://schemas.microsoft.com/office/drawing/2014/main" id="{D9D590F5-2F76-42B2-85AD-E5F312444C61}"/>
                </a:ext>
              </a:extLst>
            </p:cNvPr>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433675" y="-823590"/>
            <a:ext cx="5284458" cy="3199800"/>
          </a:xfrm>
          <a:prstGeom prst="rect">
            <a:avLst/>
          </a:prstGeom>
        </p:spPr>
        <p:txBody>
          <a:bodyPr spcFirstLastPara="1" wrap="square" lIns="91425" tIns="91425" rIns="91425" bIns="91425" anchor="ctr" anchorCtr="0">
            <a:noAutofit/>
          </a:bodyPr>
          <a:lstStyle/>
          <a:p>
            <a:pPr lvl="0"/>
            <a:r>
              <a:rPr lang="en-US" dirty="0"/>
              <a:t>Motivation</a:t>
            </a:r>
            <a:endParaRPr dirty="0"/>
          </a:p>
        </p:txBody>
      </p:sp>
      <p:sp>
        <p:nvSpPr>
          <p:cNvPr id="175" name="Google Shape;175;p30"/>
          <p:cNvSpPr txBox="1">
            <a:spLocks noGrp="1"/>
          </p:cNvSpPr>
          <p:nvPr>
            <p:ph type="subTitle" idx="1"/>
          </p:nvPr>
        </p:nvSpPr>
        <p:spPr>
          <a:xfrm>
            <a:off x="306082" y="1557222"/>
            <a:ext cx="8653279" cy="3459749"/>
          </a:xfrm>
          <a:prstGeom prst="rect">
            <a:avLst/>
          </a:prstGeom>
        </p:spPr>
        <p:txBody>
          <a:bodyPr spcFirstLastPara="1" wrap="square" lIns="91425" tIns="91425" rIns="91425" bIns="91425" anchor="t" anchorCtr="0">
            <a:noAutofit/>
          </a:bodyPr>
          <a:lstStyle/>
          <a:p>
            <a:pPr rtl="1"/>
            <a:r>
              <a:rPr lang="en-US" sz="1800" dirty="0"/>
              <a:t>- To help doctors to try to detect brain abnormalities </a:t>
            </a:r>
            <a:r>
              <a:rPr lang="en-US" sz="1800" dirty="0">
                <a:solidFill>
                  <a:srgbClr val="FF0000"/>
                </a:solidFill>
              </a:rPr>
              <a:t>during pregnancy</a:t>
            </a:r>
            <a:r>
              <a:rPr lang="en-US" sz="1800" dirty="0"/>
              <a:t> and even try to classify it </a:t>
            </a:r>
            <a:r>
              <a:rPr lang="en-US" sz="1800" dirty="0">
                <a:solidFill>
                  <a:schemeClr val="tx2"/>
                </a:solidFill>
              </a:rPr>
              <a:t>before the babies' born</a:t>
            </a:r>
            <a:r>
              <a:rPr lang="en-US" sz="1800" dirty="0"/>
              <a:t>.</a:t>
            </a:r>
          </a:p>
          <a:p>
            <a:pPr rtl="1"/>
            <a:endParaRPr lang="en-US" sz="1800" dirty="0"/>
          </a:p>
          <a:p>
            <a:pPr rtl="1"/>
            <a:endParaRPr lang="en-US" sz="1800" dirty="0"/>
          </a:p>
          <a:p>
            <a:pPr rtl="1"/>
            <a:r>
              <a:rPr lang="en-US" sz="1800" dirty="0"/>
              <a:t> - This is In a try of curing the disability and </a:t>
            </a:r>
            <a:r>
              <a:rPr lang="en-US" sz="1800" dirty="0">
                <a:solidFill>
                  <a:srgbClr val="FF0000"/>
                </a:solidFill>
              </a:rPr>
              <a:t>avoid delay </a:t>
            </a:r>
            <a:r>
              <a:rPr lang="en-US" sz="1800" dirty="0"/>
              <a:t>which may case risk of losing the fetus or permanent disability. </a:t>
            </a:r>
          </a:p>
          <a:p>
            <a:pPr rtl="1"/>
            <a:endParaRPr lang="en-US" sz="1800" dirty="0"/>
          </a:p>
          <a:p>
            <a:pPr rtl="1"/>
            <a:endParaRPr lang="en-US" sz="1800" dirty="0"/>
          </a:p>
          <a:p>
            <a:pPr rtl="1"/>
            <a:r>
              <a:rPr lang="en-US" sz="1800" dirty="0"/>
              <a:t>- Usually in some dangerous cases of abnormalities the fetus dies in the mother womb, hours after birth or even days.</a:t>
            </a:r>
          </a:p>
          <a:p>
            <a:pPr rtl="1"/>
            <a:r>
              <a:rPr lang="en-US" sz="1800" dirty="0"/>
              <a:t> </a:t>
            </a:r>
          </a:p>
          <a:p>
            <a:pPr marL="152400" indent="0" rtl="1"/>
            <a:endParaRPr lang="en-US" sz="1800" dirty="0"/>
          </a:p>
        </p:txBody>
      </p:sp>
      <p:cxnSp>
        <p:nvCxnSpPr>
          <p:cNvPr id="177" name="Google Shape;177;p30"/>
          <p:cNvCxnSpPr/>
          <p:nvPr/>
        </p:nvCxnSpPr>
        <p:spPr>
          <a:xfrm rot="10800000" flipH="1">
            <a:off x="306082" y="1256715"/>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8E87-791E-4F90-A647-B75733DF4F26}"/>
              </a:ext>
            </a:extLst>
          </p:cNvPr>
          <p:cNvSpPr>
            <a:spLocks noGrp="1"/>
          </p:cNvSpPr>
          <p:nvPr>
            <p:ph type="title"/>
          </p:nvPr>
        </p:nvSpPr>
        <p:spPr>
          <a:xfrm>
            <a:off x="295191" y="1077140"/>
            <a:ext cx="8169947" cy="3222402"/>
          </a:xfrm>
        </p:spPr>
        <p:txBody>
          <a:bodyPr/>
          <a:lstStyle/>
          <a:p>
            <a:pPr algn="l"/>
            <a:br>
              <a:rPr lang="en-US" sz="2400" b="0" dirty="0"/>
            </a:br>
            <a:br>
              <a:rPr lang="en-US" sz="2400" b="0" dirty="0"/>
            </a:br>
            <a:r>
              <a:rPr lang="en-US" sz="2400" b="0" dirty="0"/>
              <a:t>- In other less dangerous cases the fetus could develop to a baby and grow up as a brain disabled person.</a:t>
            </a:r>
            <a:br>
              <a:rPr lang="en-US" sz="2400" dirty="0"/>
            </a:br>
            <a:br>
              <a:rPr lang="en-US" sz="2400" dirty="0"/>
            </a:br>
            <a:br>
              <a:rPr lang="en-US" sz="2400" b="0" dirty="0"/>
            </a:br>
            <a:r>
              <a:rPr lang="en-US" sz="2400" b="0" dirty="0"/>
              <a:t>- Detection and classification are needed to know all that mentioned previous and more importantly it led to the ability of knowing if the case is treatable.</a:t>
            </a:r>
            <a:br>
              <a:rPr lang="en-US" sz="2400" b="0" dirty="0"/>
            </a:br>
            <a:br>
              <a:rPr lang="en-US" sz="2400" b="0" dirty="0"/>
            </a:br>
            <a:endParaRPr lang="ar-EG" sz="2000" b="0" dirty="0"/>
          </a:p>
        </p:txBody>
      </p:sp>
      <p:sp>
        <p:nvSpPr>
          <p:cNvPr id="3" name="Rectangle 2">
            <a:extLst>
              <a:ext uri="{FF2B5EF4-FFF2-40B4-BE49-F238E27FC236}">
                <a16:creationId xmlns:a16="http://schemas.microsoft.com/office/drawing/2014/main" id="{6D31BCF1-A112-4610-8F7D-83A3D9BD4712}"/>
              </a:ext>
            </a:extLst>
          </p:cNvPr>
          <p:cNvSpPr/>
          <p:nvPr/>
        </p:nvSpPr>
        <p:spPr>
          <a:xfrm>
            <a:off x="369131" y="186294"/>
            <a:ext cx="4345275" cy="707886"/>
          </a:xfrm>
          <a:prstGeom prst="rect">
            <a:avLst/>
          </a:prstGeom>
        </p:spPr>
        <p:txBody>
          <a:bodyPr wrap="square">
            <a:spAutoFit/>
          </a:bodyPr>
          <a:lstStyle/>
          <a:p>
            <a:r>
              <a:rPr lang="en-US" sz="4000" dirty="0">
                <a:solidFill>
                  <a:schemeClr val="tx2"/>
                </a:solidFill>
              </a:rPr>
              <a:t>Motivation </a:t>
            </a:r>
            <a:r>
              <a:rPr lang="en-US" sz="2800" dirty="0">
                <a:solidFill>
                  <a:schemeClr val="tx2"/>
                </a:solidFill>
              </a:rPr>
              <a:t>(cont.)</a:t>
            </a:r>
            <a:endParaRPr lang="ar-EG" sz="2800" dirty="0">
              <a:solidFill>
                <a:schemeClr val="tx2"/>
              </a:solidFill>
            </a:endParaRPr>
          </a:p>
        </p:txBody>
      </p:sp>
      <p:cxnSp>
        <p:nvCxnSpPr>
          <p:cNvPr id="4" name="Google Shape;177;p30">
            <a:extLst>
              <a:ext uri="{FF2B5EF4-FFF2-40B4-BE49-F238E27FC236}">
                <a16:creationId xmlns:a16="http://schemas.microsoft.com/office/drawing/2014/main" id="{35B03966-A1B3-4BD3-AE87-5D7438DC81F4}"/>
              </a:ext>
            </a:extLst>
          </p:cNvPr>
          <p:cNvCxnSpPr/>
          <p:nvPr/>
        </p:nvCxnSpPr>
        <p:spPr>
          <a:xfrm rot="10800000" flipH="1">
            <a:off x="369132" y="89418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04528067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89B80-8310-42D9-8F4A-5039110D168A}"/>
              </a:ext>
            </a:extLst>
          </p:cNvPr>
          <p:cNvSpPr>
            <a:spLocks noGrp="1"/>
          </p:cNvSpPr>
          <p:nvPr>
            <p:ph type="title"/>
          </p:nvPr>
        </p:nvSpPr>
        <p:spPr>
          <a:xfrm>
            <a:off x="720000" y="310350"/>
            <a:ext cx="7704000" cy="572700"/>
          </a:xfrm>
        </p:spPr>
        <p:txBody>
          <a:bodyPr/>
          <a:lstStyle/>
          <a:p>
            <a:r>
              <a:rPr lang="en-US" sz="4000" dirty="0">
                <a:solidFill>
                  <a:schemeClr val="tx2"/>
                </a:solidFill>
              </a:rPr>
              <a:t>Problem Statement</a:t>
            </a:r>
            <a:br>
              <a:rPr lang="en-US" sz="3200" dirty="0">
                <a:solidFill>
                  <a:schemeClr val="tx2"/>
                </a:solidFill>
              </a:rPr>
            </a:br>
            <a:endParaRPr lang="ar-EG" dirty="0"/>
          </a:p>
        </p:txBody>
      </p:sp>
      <p:sp>
        <p:nvSpPr>
          <p:cNvPr id="4" name="TextBox 3">
            <a:extLst>
              <a:ext uri="{FF2B5EF4-FFF2-40B4-BE49-F238E27FC236}">
                <a16:creationId xmlns:a16="http://schemas.microsoft.com/office/drawing/2014/main" id="{D98F03A6-EC2A-436F-B02C-6E5EEF73EBE3}"/>
              </a:ext>
            </a:extLst>
          </p:cNvPr>
          <p:cNvSpPr txBox="1"/>
          <p:nvPr/>
        </p:nvSpPr>
        <p:spPr>
          <a:xfrm>
            <a:off x="0" y="1267416"/>
            <a:ext cx="8825346" cy="3647152"/>
          </a:xfrm>
          <a:prstGeom prst="rect">
            <a:avLst/>
          </a:prstGeom>
          <a:noFill/>
        </p:spPr>
        <p:txBody>
          <a:bodyPr wrap="square" rtlCol="1">
            <a:spAutoFit/>
          </a:bodyPr>
          <a:lstStyle/>
          <a:p>
            <a:pPr marL="342900" indent="-342900">
              <a:buClr>
                <a:schemeClr val="tx2"/>
              </a:buClr>
              <a:buFont typeface="Arial" panose="020B0604020202020204" pitchFamily="34" charset="0"/>
              <a:buChar char="•"/>
            </a:pPr>
            <a:r>
              <a:rPr lang="en-US" sz="2000" dirty="0">
                <a:solidFill>
                  <a:schemeClr val="tx2"/>
                </a:solidFill>
                <a:latin typeface="Fira Sans Condensed Light" panose="020B0604020202020204" charset="0"/>
              </a:rPr>
              <a:t>Radiologists are not required to diagnose diseases or have in-depth knowledge of radiology-related conditions. Their role is limited to conducting radiology tests and writing reports, and their diagnoses cannot be relied upon.</a:t>
            </a:r>
          </a:p>
          <a:p>
            <a:pPr marL="342900" indent="-342900">
              <a:buClr>
                <a:schemeClr val="tx2"/>
              </a:buClr>
              <a:buFont typeface="Arial" panose="020B0604020202020204" pitchFamily="34" charset="0"/>
              <a:buChar char="•"/>
            </a:pPr>
            <a:endParaRPr lang="en-US" sz="2000" dirty="0">
              <a:solidFill>
                <a:schemeClr val="tx2"/>
              </a:solidFill>
              <a:latin typeface="Fira Sans Condensed Light" panose="020B0604020202020204" charset="0"/>
            </a:endParaRPr>
          </a:p>
          <a:p>
            <a:pPr marL="342900" indent="-342900">
              <a:buClr>
                <a:schemeClr val="tx2"/>
              </a:buClr>
              <a:buFont typeface="Arial" panose="020B0604020202020204" pitchFamily="34" charset="0"/>
              <a:buChar char="•"/>
            </a:pPr>
            <a:r>
              <a:rPr lang="en-US" sz="2000" dirty="0">
                <a:solidFill>
                  <a:schemeClr val="tx2"/>
                </a:solidFill>
                <a:latin typeface="Fira Sans Condensed Light" panose="020B0604020202020204" charset="0"/>
              </a:rPr>
              <a:t> On the other hand, gynecologists/obstetricians are responsible for diagnosing diseases based on the radiology images they observe.</a:t>
            </a:r>
          </a:p>
          <a:p>
            <a:pPr marL="342900" indent="-342900">
              <a:buClr>
                <a:schemeClr val="tx2"/>
              </a:buClr>
              <a:buFont typeface="Arial" panose="020B0604020202020204" pitchFamily="34" charset="0"/>
              <a:buChar char="•"/>
            </a:pPr>
            <a:endParaRPr lang="en-US" sz="2000" dirty="0">
              <a:solidFill>
                <a:schemeClr val="tx2"/>
              </a:solidFill>
              <a:latin typeface="Fira Sans Condensed Light" panose="020B0604020202020204" charset="0"/>
            </a:endParaRPr>
          </a:p>
          <a:p>
            <a:pPr marL="342900" indent="-342900">
              <a:buClr>
                <a:schemeClr val="tx2"/>
              </a:buClr>
              <a:buFont typeface="Arial" panose="020B0604020202020204" pitchFamily="34" charset="0"/>
              <a:buChar char="•"/>
            </a:pPr>
            <a:r>
              <a:rPr lang="en-US" sz="2000" dirty="0">
                <a:solidFill>
                  <a:schemeClr val="tx2"/>
                </a:solidFill>
                <a:latin typeface="Fira Sans Condensed Light" panose="020B0604020202020204" charset="0"/>
              </a:rPr>
              <a:t>However, studying radiology, particularly MRI, is a challenge for them as it is outside their specialization. </a:t>
            </a:r>
          </a:p>
          <a:p>
            <a:pPr>
              <a:buClr>
                <a:schemeClr val="tx2"/>
              </a:buClr>
            </a:pPr>
            <a:r>
              <a:rPr lang="en-US" sz="2000" dirty="0">
                <a:solidFill>
                  <a:schemeClr val="tx2"/>
                </a:solidFill>
                <a:latin typeface="Fira Sans Condensed Light" panose="020B0604020202020204" charset="0"/>
              </a:rPr>
              <a:t> </a:t>
            </a:r>
          </a:p>
          <a:p>
            <a:r>
              <a:rPr lang="en-US" sz="2000" dirty="0">
                <a:solidFill>
                  <a:schemeClr val="tx2"/>
                </a:solidFill>
                <a:latin typeface="Fira Sans Condensed Light" panose="020B0604020202020204" charset="0"/>
              </a:rPr>
              <a:t>  This is where Deep Learning Techniques roles show its benefit.</a:t>
            </a:r>
            <a:r>
              <a:rPr lang="en-US" sz="2000" dirty="0">
                <a:solidFill>
                  <a:schemeClr val="tx2"/>
                </a:solidFill>
              </a:rPr>
              <a:t> </a:t>
            </a:r>
          </a:p>
          <a:p>
            <a:pPr marL="342900" indent="-342900">
              <a:buClr>
                <a:schemeClr val="tx2"/>
              </a:buClr>
              <a:buFont typeface="Arial" panose="020B0604020202020204" pitchFamily="34" charset="0"/>
              <a:buChar char="•"/>
            </a:pPr>
            <a:endParaRPr lang="ar-EG" sz="1100" dirty="0">
              <a:solidFill>
                <a:schemeClr val="tx2"/>
              </a:solidFill>
            </a:endParaRPr>
          </a:p>
        </p:txBody>
      </p:sp>
      <p:cxnSp>
        <p:nvCxnSpPr>
          <p:cNvPr id="5" name="Google Shape;177;p30">
            <a:extLst>
              <a:ext uri="{FF2B5EF4-FFF2-40B4-BE49-F238E27FC236}">
                <a16:creationId xmlns:a16="http://schemas.microsoft.com/office/drawing/2014/main" id="{55427C18-D763-467F-AC62-C29A3E348AA8}"/>
              </a:ext>
            </a:extLst>
          </p:cNvPr>
          <p:cNvCxnSpPr/>
          <p:nvPr/>
        </p:nvCxnSpPr>
        <p:spPr>
          <a:xfrm rot="10800000" flipH="1">
            <a:off x="2795316" y="1074183"/>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474843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84246" y="144084"/>
            <a:ext cx="7704000" cy="572700"/>
          </a:xfrm>
          <a:prstGeom prst="rect">
            <a:avLst/>
          </a:prstGeom>
        </p:spPr>
        <p:txBody>
          <a:bodyPr spcFirstLastPara="1" wrap="square" lIns="91425" tIns="91425" rIns="91425" bIns="91425" anchor="t" anchorCtr="0">
            <a:noAutofit/>
          </a:bodyPr>
          <a:lstStyle/>
          <a:p>
            <a:pPr lvl="0"/>
            <a:r>
              <a:rPr lang="en-US" dirty="0"/>
              <a:t>• Project Aim</a:t>
            </a:r>
            <a:endParaRPr sz="3000" dirty="0"/>
          </a:p>
        </p:txBody>
      </p:sp>
      <p:sp>
        <p:nvSpPr>
          <p:cNvPr id="110" name="Google Shape;110;p25"/>
          <p:cNvSpPr txBox="1">
            <a:spLocks noGrp="1"/>
          </p:cNvSpPr>
          <p:nvPr>
            <p:ph type="body" idx="1"/>
          </p:nvPr>
        </p:nvSpPr>
        <p:spPr>
          <a:xfrm>
            <a:off x="290879" y="706737"/>
            <a:ext cx="8307998" cy="1572267"/>
          </a:xfrm>
          <a:prstGeom prst="rect">
            <a:avLst/>
          </a:prstGeom>
          <a:solidFill>
            <a:schemeClr val="dk1">
              <a:alpha val="56699"/>
            </a:schemeClr>
          </a:solidFill>
        </p:spPr>
        <p:txBody>
          <a:bodyPr spcFirstLastPara="1" wrap="square" lIns="234000" tIns="234000" rIns="234000" bIns="91425" anchor="t" anchorCtr="0">
            <a:noAutofit/>
          </a:bodyPr>
          <a:lstStyle/>
          <a:p>
            <a:pPr>
              <a:buClr>
                <a:schemeClr val="tx2"/>
              </a:buClr>
              <a:buFont typeface="Wingdings" panose="05000000000000000000" pitchFamily="2" charset="2"/>
              <a:buChar char="q"/>
            </a:pPr>
            <a:r>
              <a:rPr lang="en-US" sz="1800" dirty="0">
                <a:solidFill>
                  <a:schemeClr val="tx2"/>
                </a:solidFill>
              </a:rPr>
              <a:t>Our Website</a:t>
            </a:r>
            <a:r>
              <a:rPr lang="en-US" sz="1800" dirty="0"/>
              <a:t> </a:t>
            </a:r>
            <a:r>
              <a:rPr lang="en-US" sz="1800" dirty="0">
                <a:solidFill>
                  <a:schemeClr val="tx2"/>
                </a:solidFill>
              </a:rPr>
              <a:t>aims to assist gynecologists/obstetricians by providing easier access to information and helping them classify fetal brain scans as normal or abnormal.</a:t>
            </a:r>
            <a:endParaRPr lang="en-US" sz="1800" dirty="0"/>
          </a:p>
          <a:p>
            <a:pPr marL="285750" lvl="0" indent="-285750">
              <a:buClr>
                <a:schemeClr val="tx2"/>
              </a:buClr>
              <a:buFont typeface="Wingdings" panose="05000000000000000000" pitchFamily="2" charset="2"/>
              <a:buChar char="q"/>
            </a:pPr>
            <a:endParaRPr lang="en-US" sz="1800" dirty="0"/>
          </a:p>
          <a:p>
            <a:pPr marL="342900" lvl="0" indent="-342900">
              <a:buClr>
                <a:schemeClr val="tx2"/>
              </a:buClr>
              <a:buFont typeface="Wingdings" panose="05000000000000000000" pitchFamily="2" charset="2"/>
              <a:buChar char="q"/>
            </a:pPr>
            <a:r>
              <a:rPr lang="en-US" sz="1800" dirty="0"/>
              <a:t>Determine If there is a fetal deformity and its type before the babies' born in a try of curing the disability and avoid delay which may cause a lot risks and circumstances.</a:t>
            </a:r>
          </a:p>
          <a:p>
            <a:pPr marL="342900" lvl="0" indent="-342900">
              <a:buClr>
                <a:schemeClr val="tx2"/>
              </a:buClr>
              <a:buFont typeface="Wingdings" panose="05000000000000000000" pitchFamily="2" charset="2"/>
              <a:buChar char="q"/>
            </a:pPr>
            <a:endParaRPr lang="en-US" sz="1800" dirty="0"/>
          </a:p>
          <a:p>
            <a:pPr marL="342900" lvl="0" indent="-342900">
              <a:buClr>
                <a:schemeClr val="tx2"/>
              </a:buClr>
              <a:buFont typeface="Wingdings" panose="05000000000000000000" pitchFamily="2" charset="2"/>
              <a:buChar char="q"/>
            </a:pPr>
            <a:r>
              <a:rPr lang="en-US" sz="1800" dirty="0"/>
              <a:t> This will happen by processing the MRI images and applying deep learning techniques to classify the images.</a:t>
            </a:r>
          </a:p>
          <a:p>
            <a:pPr>
              <a:buFont typeface="Wingdings" panose="05000000000000000000" pitchFamily="2" charset="2"/>
              <a:buChar char="q"/>
            </a:pPr>
            <a:endParaRPr lang="en-US" sz="1800" dirty="0">
              <a:solidFill>
                <a:schemeClr val="tx2"/>
              </a:solidFill>
            </a:endParaRPr>
          </a:p>
          <a:p>
            <a:pPr>
              <a:buClr>
                <a:schemeClr val="tx2"/>
              </a:buClr>
              <a:buFont typeface="Wingdings" panose="05000000000000000000" pitchFamily="2" charset="2"/>
              <a:buChar char="q"/>
            </a:pPr>
            <a:r>
              <a:rPr lang="en-US" sz="1800" dirty="0">
                <a:solidFill>
                  <a:schemeClr val="tx2"/>
                </a:solidFill>
              </a:rPr>
              <a:t>The application does not replace the doctor but reduces the burden of memorizing theoretical information, allowing them to focus on their field of expertise.</a:t>
            </a:r>
            <a:endParaRPr lang="ar-EG" sz="1800" dirty="0"/>
          </a:p>
          <a:p>
            <a:pPr marL="342900" lvl="0" indent="-342900">
              <a:buClr>
                <a:schemeClr val="tx2"/>
              </a:buClr>
              <a:buFont typeface="Wingdings" panose="05000000000000000000" pitchFamily="2" charset="2"/>
              <a:buChar char="q"/>
            </a:pPr>
            <a:endParaRPr lang="en-US" sz="1800" dirty="0"/>
          </a:p>
          <a:p>
            <a:pPr marL="342900" lvl="0" indent="-342900">
              <a:buClr>
                <a:schemeClr val="tx2"/>
              </a:buClr>
              <a:buFont typeface="Wingdings" panose="05000000000000000000" pitchFamily="2" charset="2"/>
              <a:buChar char="q"/>
            </a:pPr>
            <a:endParaRPr sz="2400" b="1" dirty="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296240-4CB9-4F3A-AC77-4D4C2AAFBDD2}"/>
              </a:ext>
            </a:extLst>
          </p:cNvPr>
          <p:cNvSpPr txBox="1">
            <a:spLocks/>
          </p:cNvSpPr>
          <p:nvPr/>
        </p:nvSpPr>
        <p:spPr>
          <a:xfrm>
            <a:off x="3112476" y="187570"/>
            <a:ext cx="2341576" cy="519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1800"/>
              <a:buFont typeface="Rajdhani"/>
              <a:buNone/>
              <a:defRPr sz="45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800"/>
              <a:buFont typeface="Rajdhani"/>
              <a:buNone/>
              <a:defRPr sz="1800" b="1" i="0" u="none" strike="noStrike" cap="none">
                <a:solidFill>
                  <a:schemeClr val="lt2"/>
                </a:solidFill>
                <a:latin typeface="Rajdhani"/>
                <a:ea typeface="Rajdhani"/>
                <a:cs typeface="Rajdhani"/>
                <a:sym typeface="Rajdhani"/>
              </a:defRPr>
            </a:lvl9pPr>
          </a:lstStyle>
          <a:p>
            <a:r>
              <a:rPr lang="en-US" sz="2800" dirty="0"/>
              <a:t>Related Work</a:t>
            </a:r>
            <a:endParaRPr lang="ar-EG" sz="2800" b="0" dirty="0"/>
          </a:p>
        </p:txBody>
      </p:sp>
      <p:pic>
        <p:nvPicPr>
          <p:cNvPr id="5" name="Picture 4">
            <a:extLst>
              <a:ext uri="{FF2B5EF4-FFF2-40B4-BE49-F238E27FC236}">
                <a16:creationId xmlns:a16="http://schemas.microsoft.com/office/drawing/2014/main" id="{8E7272CE-2DAC-4D66-A054-145F7EEFC62D}"/>
              </a:ext>
            </a:extLst>
          </p:cNvPr>
          <p:cNvPicPr/>
          <p:nvPr/>
        </p:nvPicPr>
        <p:blipFill>
          <a:blip r:embed="rId2">
            <a:extLst>
              <a:ext uri="{28A0092B-C50C-407E-A947-70E740481C1C}">
                <a14:useLocalDpi xmlns:a14="http://schemas.microsoft.com/office/drawing/2010/main" val="0"/>
              </a:ext>
            </a:extLst>
          </a:blip>
          <a:stretch>
            <a:fillRect/>
          </a:stretch>
        </p:blipFill>
        <p:spPr>
          <a:xfrm>
            <a:off x="453935" y="1813579"/>
            <a:ext cx="2799715" cy="1767840"/>
          </a:xfrm>
          <a:prstGeom prst="rect">
            <a:avLst/>
          </a:prstGeom>
        </p:spPr>
      </p:pic>
      <p:sp>
        <p:nvSpPr>
          <p:cNvPr id="6" name="TextBox 5">
            <a:extLst>
              <a:ext uri="{FF2B5EF4-FFF2-40B4-BE49-F238E27FC236}">
                <a16:creationId xmlns:a16="http://schemas.microsoft.com/office/drawing/2014/main" id="{7DBF59B2-C250-4A03-9C84-43EBD1F4D795}"/>
              </a:ext>
            </a:extLst>
          </p:cNvPr>
          <p:cNvSpPr txBox="1"/>
          <p:nvPr/>
        </p:nvSpPr>
        <p:spPr>
          <a:xfrm>
            <a:off x="160452" y="823418"/>
            <a:ext cx="3093198" cy="738664"/>
          </a:xfrm>
          <a:prstGeom prst="rect">
            <a:avLst/>
          </a:prstGeom>
          <a:noFill/>
        </p:spPr>
        <p:txBody>
          <a:bodyPr wrap="square" rtlCol="1">
            <a:spAutoFit/>
          </a:bodyPr>
          <a:lstStyle/>
          <a:p>
            <a:r>
              <a:rPr lang="en-US" dirty="0">
                <a:solidFill>
                  <a:schemeClr val="tx2"/>
                </a:solidFill>
              </a:rPr>
              <a:t>Recognition and Classification of Fetal Brain Abnormalities (Published year 2021)</a:t>
            </a:r>
            <a:endParaRPr lang="ar-EG" dirty="0">
              <a:solidFill>
                <a:schemeClr val="tx2"/>
              </a:solidFill>
            </a:endParaRPr>
          </a:p>
        </p:txBody>
      </p:sp>
      <p:graphicFrame>
        <p:nvGraphicFramePr>
          <p:cNvPr id="7" name="Table 6">
            <a:extLst>
              <a:ext uri="{FF2B5EF4-FFF2-40B4-BE49-F238E27FC236}">
                <a16:creationId xmlns:a16="http://schemas.microsoft.com/office/drawing/2014/main" id="{F2F601E3-E515-45ED-AA55-3172C8EF5279}"/>
              </a:ext>
            </a:extLst>
          </p:cNvPr>
          <p:cNvGraphicFramePr>
            <a:graphicFrameLocks noGrp="1"/>
          </p:cNvGraphicFramePr>
          <p:nvPr>
            <p:extLst>
              <p:ext uri="{D42A27DB-BD31-4B8C-83A1-F6EECF244321}">
                <p14:modId xmlns:p14="http://schemas.microsoft.com/office/powerpoint/2010/main" val="2904275013"/>
              </p:ext>
            </p:extLst>
          </p:nvPr>
        </p:nvGraphicFramePr>
        <p:xfrm>
          <a:off x="3915938" y="883902"/>
          <a:ext cx="4177430" cy="4001889"/>
        </p:xfrm>
        <a:graphic>
          <a:graphicData uri="http://schemas.openxmlformats.org/drawingml/2006/table">
            <a:tbl>
              <a:tblPr>
                <a:tableStyleId>{29EB4C9D-7ACA-4990-950A-245B0C97FBAF}</a:tableStyleId>
              </a:tblPr>
              <a:tblGrid>
                <a:gridCol w="4177430">
                  <a:extLst>
                    <a:ext uri="{9D8B030D-6E8A-4147-A177-3AD203B41FA5}">
                      <a16:colId xmlns:a16="http://schemas.microsoft.com/office/drawing/2014/main" val="592515829"/>
                    </a:ext>
                  </a:extLst>
                </a:gridCol>
              </a:tblGrid>
              <a:tr h="4001889">
                <a:tc>
                  <a:txBody>
                    <a:bodyPr/>
                    <a:lstStyle/>
                    <a:p>
                      <a:pPr marL="0" marR="0" algn="l" rtl="0">
                        <a:lnSpc>
                          <a:spcPct val="107000"/>
                        </a:lnSpc>
                        <a:spcBef>
                          <a:spcPts val="0"/>
                        </a:spcBef>
                        <a:spcAft>
                          <a:spcPts val="800"/>
                        </a:spcAft>
                      </a:pPr>
                      <a:r>
                        <a:rPr lang="en-US" sz="1100" b="1" dirty="0">
                          <a:solidFill>
                            <a:schemeClr val="accent6">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t>Methodology</a:t>
                      </a:r>
                      <a:r>
                        <a:rPr lang="en-US" sz="1100" dirty="0">
                          <a:solidFill>
                            <a:schemeClr val="tx2"/>
                          </a:solidFill>
                          <a:effectLst/>
                          <a:latin typeface="Calibri" panose="020F0502020204030204" pitchFamily="34" charset="0"/>
                          <a:ea typeface="Calibri" panose="020F0502020204030204" pitchFamily="34" charset="0"/>
                          <a:cs typeface="Arial" panose="020B0604020202020204" pitchFamily="34" charset="0"/>
                        </a:rPr>
                        <a:t>:</a:t>
                      </a:r>
                    </a:p>
                    <a:p>
                      <a:pPr marL="0" marR="0" algn="l" rtl="0">
                        <a:lnSpc>
                          <a:spcPct val="107000"/>
                        </a:lnSpc>
                        <a:spcBef>
                          <a:spcPts val="0"/>
                        </a:spcBef>
                        <a:spcAft>
                          <a:spcPts val="800"/>
                        </a:spcAft>
                      </a:pPr>
                      <a:r>
                        <a:rPr lang="en-US" sz="1100" dirty="0">
                          <a:solidFill>
                            <a:schemeClr val="tx2"/>
                          </a:solidFill>
                          <a:effectLst/>
                          <a:latin typeface="Calibri" panose="020F0502020204030204" pitchFamily="34" charset="0"/>
                          <a:ea typeface="Calibri" panose="020F0502020204030204" pitchFamily="34" charset="0"/>
                          <a:cs typeface="Arial" panose="020B0604020202020204" pitchFamily="34" charset="0"/>
                        </a:rPr>
                        <a:t>1- preprocessing: resize raw images, turn it to grayscale and remove any noisy data</a:t>
                      </a:r>
                    </a:p>
                    <a:p>
                      <a:pPr marL="0" marR="0" algn="l" rtl="0">
                        <a:lnSpc>
                          <a:spcPct val="107000"/>
                        </a:lnSpc>
                        <a:spcBef>
                          <a:spcPts val="0"/>
                        </a:spcBef>
                        <a:spcAft>
                          <a:spcPts val="800"/>
                        </a:spcAft>
                      </a:pPr>
                      <a:r>
                        <a:rPr lang="en-US" sz="1100" dirty="0">
                          <a:solidFill>
                            <a:schemeClr val="tx2"/>
                          </a:solidFill>
                          <a:effectLst/>
                          <a:latin typeface="Calibri" panose="020F0502020204030204" pitchFamily="34" charset="0"/>
                          <a:ea typeface="Calibri" panose="020F0502020204030204" pitchFamily="34" charset="0"/>
                          <a:cs typeface="Arial" panose="020B0604020202020204" pitchFamily="34" charset="0"/>
                        </a:rPr>
                        <a:t>2- segmentation</a:t>
                      </a:r>
                    </a:p>
                    <a:p>
                      <a:pPr marL="0" marR="0" algn="l" rtl="0">
                        <a:lnSpc>
                          <a:spcPct val="107000"/>
                        </a:lnSpc>
                        <a:spcBef>
                          <a:spcPts val="0"/>
                        </a:spcBef>
                        <a:spcAft>
                          <a:spcPts val="800"/>
                        </a:spcAft>
                      </a:pPr>
                      <a:r>
                        <a:rPr lang="en-US" sz="1100" dirty="0">
                          <a:solidFill>
                            <a:schemeClr val="tx2"/>
                          </a:solidFill>
                          <a:effectLst/>
                          <a:latin typeface="Calibri" panose="020F0502020204030204" pitchFamily="34" charset="0"/>
                          <a:ea typeface="Calibri" panose="020F0502020204030204" pitchFamily="34" charset="0"/>
                          <a:cs typeface="Arial" panose="020B0604020202020204" pitchFamily="34" charset="0"/>
                        </a:rPr>
                        <a:t>3- feature extraction: image go into DT-CWT to extract features then go to GLCM phase to extract texture like Energy, Contrast, Entropy etc.</a:t>
                      </a:r>
                    </a:p>
                    <a:p>
                      <a:pPr marL="0" marR="0" algn="l" rtl="0">
                        <a:lnSpc>
                          <a:spcPct val="107000"/>
                        </a:lnSpc>
                        <a:spcBef>
                          <a:spcPts val="0"/>
                        </a:spcBef>
                        <a:spcAft>
                          <a:spcPts val="800"/>
                        </a:spcAft>
                      </a:pPr>
                      <a:r>
                        <a:rPr lang="en-US" sz="1100" dirty="0">
                          <a:solidFill>
                            <a:schemeClr val="tx2"/>
                          </a:solidFill>
                          <a:effectLst/>
                          <a:latin typeface="Calibri" panose="020F0502020204030204" pitchFamily="34" charset="0"/>
                          <a:ea typeface="Calibri" panose="020F0502020204030204" pitchFamily="34" charset="0"/>
                          <a:cs typeface="Arial" panose="020B0604020202020204" pitchFamily="34" charset="0"/>
                        </a:rPr>
                        <a:t>4- CNN classifier</a:t>
                      </a:r>
                    </a:p>
                    <a:p>
                      <a:pPr marL="0" marR="0" algn="l" rtl="0">
                        <a:lnSpc>
                          <a:spcPct val="107000"/>
                        </a:lnSpc>
                        <a:spcBef>
                          <a:spcPts val="0"/>
                        </a:spcBef>
                        <a:spcAft>
                          <a:spcPts val="800"/>
                        </a:spcAft>
                      </a:pPr>
                      <a:r>
                        <a:rPr lang="en-US" sz="1100" dirty="0">
                          <a:solidFill>
                            <a:schemeClr val="tx2"/>
                          </a:solidFill>
                          <a:effectLst/>
                          <a:latin typeface="Calibri" panose="020F0502020204030204" pitchFamily="34" charset="0"/>
                          <a:ea typeface="Calibri" panose="020F0502020204030204" pitchFamily="34" charset="0"/>
                          <a:cs typeface="Arial" panose="020B0604020202020204" pitchFamily="34" charset="0"/>
                        </a:rPr>
                        <a:t>5- (Graphical User Interface)</a:t>
                      </a:r>
                    </a:p>
                    <a:p>
                      <a:pPr marL="0" marR="0" algn="l" rtl="0">
                        <a:lnSpc>
                          <a:spcPct val="107000"/>
                        </a:lnSpc>
                        <a:spcBef>
                          <a:spcPts val="0"/>
                        </a:spcBef>
                        <a:spcAft>
                          <a:spcPts val="800"/>
                        </a:spcAft>
                      </a:pPr>
                      <a:r>
                        <a:rPr lang="en-US" sz="1100" b="1" dirty="0">
                          <a:solidFill>
                            <a:schemeClr val="accent6">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t>Dataset:  </a:t>
                      </a:r>
                      <a:r>
                        <a:rPr lang="en-US" sz="1100" dirty="0">
                          <a:solidFill>
                            <a:schemeClr val="tx2"/>
                          </a:solidFill>
                          <a:effectLst/>
                          <a:latin typeface="Calibri" panose="020F0502020204030204" pitchFamily="34" charset="0"/>
                          <a:ea typeface="Calibri" panose="020F0502020204030204" pitchFamily="34" charset="0"/>
                          <a:cs typeface="Arial" panose="020B0604020202020204" pitchFamily="34" charset="0"/>
                        </a:rPr>
                        <a:t>fetal brain atlas, it includes 300 images, (120 normal and 180 abnormal) with GA.</a:t>
                      </a:r>
                    </a:p>
                    <a:p>
                      <a:pPr marL="0" marR="0" algn="l" rtl="0">
                        <a:lnSpc>
                          <a:spcPct val="107000"/>
                        </a:lnSpc>
                        <a:spcBef>
                          <a:spcPts val="0"/>
                        </a:spcBef>
                        <a:spcAft>
                          <a:spcPts val="800"/>
                        </a:spcAft>
                      </a:pPr>
                      <a:r>
                        <a:rPr lang="en-US" sz="1100" dirty="0">
                          <a:solidFill>
                            <a:schemeClr val="tx2"/>
                          </a:solidFill>
                          <a:effectLst/>
                          <a:latin typeface="Calibri" panose="020F0502020204030204" pitchFamily="34" charset="0"/>
                          <a:ea typeface="Calibri" panose="020F0502020204030204" pitchFamily="34" charset="0"/>
                          <a:cs typeface="Arial" panose="020B0604020202020204" pitchFamily="34" charset="0"/>
                        </a:rPr>
                        <a:t> </a:t>
                      </a:r>
                    </a:p>
                    <a:p>
                      <a:pPr marL="0" marR="0" algn="l" rtl="0">
                        <a:lnSpc>
                          <a:spcPct val="107000"/>
                        </a:lnSpc>
                        <a:spcBef>
                          <a:spcPts val="0"/>
                        </a:spcBef>
                        <a:spcAft>
                          <a:spcPts val="800"/>
                        </a:spcAft>
                      </a:pPr>
                      <a:r>
                        <a:rPr lang="en-US" sz="1100" b="1" dirty="0">
                          <a:solidFill>
                            <a:schemeClr val="accent6">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t>Result</a:t>
                      </a:r>
                      <a:r>
                        <a:rPr lang="en-US" sz="1100" dirty="0">
                          <a:solidFill>
                            <a:schemeClr val="tx2"/>
                          </a:solidFill>
                          <a:effectLst/>
                          <a:latin typeface="Calibri" panose="020F0502020204030204" pitchFamily="34" charset="0"/>
                          <a:ea typeface="Calibri" panose="020F0502020204030204" pitchFamily="34" charset="0"/>
                          <a:cs typeface="Arial" panose="020B0604020202020204" pitchFamily="34" charset="0"/>
                        </a:rPr>
                        <a:t>: CNN to classify between normal and abnormal with accuracy around 92%-93% and it's calculated using accuracy, sensitivity and specificity.</a:t>
                      </a:r>
                    </a:p>
                    <a:p>
                      <a:pPr marL="0" marR="0" algn="l" rtl="0">
                        <a:lnSpc>
                          <a:spcPct val="107000"/>
                        </a:lnSpc>
                        <a:spcBef>
                          <a:spcPts val="0"/>
                        </a:spcBef>
                        <a:spcAft>
                          <a:spcPts val="800"/>
                        </a:spcAft>
                      </a:pPr>
                      <a:r>
                        <a:rPr lang="en-US" sz="1100" dirty="0">
                          <a:solidFill>
                            <a:schemeClr val="tx2"/>
                          </a:solidFill>
                          <a:effectLst/>
                          <a:latin typeface="Calibri" panose="020F0502020204030204" pitchFamily="34" charset="0"/>
                          <a:ea typeface="Calibri" panose="020F0502020204030204" pitchFamily="34" charset="0"/>
                          <a:cs typeface="Arial" panose="020B0604020202020204" pitchFamily="34" charset="0"/>
                        </a:rPr>
                        <a:t> </a:t>
                      </a:r>
                    </a:p>
                  </a:txBody>
                  <a:tcPr marL="114300" marR="114300" marT="0" marB="0">
                    <a:noFill/>
                  </a:tcPr>
                </a:tc>
                <a:extLst>
                  <a:ext uri="{0D108BD9-81ED-4DB2-BD59-A6C34878D82A}">
                    <a16:rowId xmlns:a16="http://schemas.microsoft.com/office/drawing/2014/main" val="1332317685"/>
                  </a:ext>
                </a:extLst>
              </a:tr>
            </a:tbl>
          </a:graphicData>
        </a:graphic>
      </p:graphicFrame>
      <p:sp>
        <p:nvSpPr>
          <p:cNvPr id="8" name="TextBox 7">
            <a:extLst>
              <a:ext uri="{FF2B5EF4-FFF2-40B4-BE49-F238E27FC236}">
                <a16:creationId xmlns:a16="http://schemas.microsoft.com/office/drawing/2014/main" id="{3200EB96-353A-4877-A308-D7FE94A5FCCF}"/>
              </a:ext>
            </a:extLst>
          </p:cNvPr>
          <p:cNvSpPr txBox="1"/>
          <p:nvPr/>
        </p:nvSpPr>
        <p:spPr>
          <a:xfrm>
            <a:off x="296257" y="3702640"/>
            <a:ext cx="3093198" cy="461665"/>
          </a:xfrm>
          <a:prstGeom prst="rect">
            <a:avLst/>
          </a:prstGeom>
          <a:noFill/>
        </p:spPr>
        <p:txBody>
          <a:bodyPr wrap="square" rtlCol="1">
            <a:spAutoFit/>
          </a:bodyPr>
          <a:lstStyle/>
          <a:p>
            <a:pPr algn="ctr"/>
            <a:r>
              <a:rPr lang="en-US" sz="800" dirty="0">
                <a:solidFill>
                  <a:schemeClr val="tx2"/>
                </a:solidFill>
              </a:rPr>
              <a:t>Block diagram of Proposed Algorithm for </a:t>
            </a:r>
          </a:p>
          <a:p>
            <a:pPr algn="ctr"/>
            <a:r>
              <a:rPr lang="en-US" sz="800" dirty="0">
                <a:solidFill>
                  <a:schemeClr val="tx2"/>
                </a:solidFill>
              </a:rPr>
              <a:t>(Recognition and Classification of Fetal Brain Abnormalities, April 2021)</a:t>
            </a:r>
          </a:p>
        </p:txBody>
      </p:sp>
    </p:spTree>
    <p:extLst>
      <p:ext uri="{BB962C8B-B14F-4D97-AF65-F5344CB8AC3E}">
        <p14:creationId xmlns:p14="http://schemas.microsoft.com/office/powerpoint/2010/main" val="3511467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4A5BE-DD20-4BB5-9E93-45DAB5A902C9}"/>
              </a:ext>
            </a:extLst>
          </p:cNvPr>
          <p:cNvPicPr/>
          <p:nvPr/>
        </p:nvPicPr>
        <p:blipFill>
          <a:blip r:embed="rId2">
            <a:extLst>
              <a:ext uri="{28A0092B-C50C-407E-A947-70E740481C1C}">
                <a14:useLocalDpi xmlns:a14="http://schemas.microsoft.com/office/drawing/2010/main" val="0"/>
              </a:ext>
            </a:extLst>
          </a:blip>
          <a:stretch>
            <a:fillRect/>
          </a:stretch>
        </p:blipFill>
        <p:spPr>
          <a:xfrm>
            <a:off x="6379687" y="147348"/>
            <a:ext cx="2360421" cy="4263485"/>
          </a:xfrm>
          <a:prstGeom prst="rect">
            <a:avLst/>
          </a:prstGeom>
        </p:spPr>
      </p:pic>
      <p:sp>
        <p:nvSpPr>
          <p:cNvPr id="8" name="TextBox 7">
            <a:extLst>
              <a:ext uri="{FF2B5EF4-FFF2-40B4-BE49-F238E27FC236}">
                <a16:creationId xmlns:a16="http://schemas.microsoft.com/office/drawing/2014/main" id="{FA1D4A59-F01D-440D-89B4-70381D86C509}"/>
              </a:ext>
            </a:extLst>
          </p:cNvPr>
          <p:cNvSpPr txBox="1"/>
          <p:nvPr/>
        </p:nvSpPr>
        <p:spPr>
          <a:xfrm>
            <a:off x="4572000" y="1006895"/>
            <a:ext cx="1807687" cy="1600438"/>
          </a:xfrm>
          <a:prstGeom prst="rect">
            <a:avLst/>
          </a:prstGeom>
          <a:noFill/>
        </p:spPr>
        <p:txBody>
          <a:bodyPr wrap="square" rtlCol="1">
            <a:spAutoFit/>
          </a:bodyPr>
          <a:lstStyle/>
          <a:p>
            <a:r>
              <a:rPr lang="en-US" dirty="0">
                <a:solidFill>
                  <a:schemeClr val="tx2"/>
                </a:solidFill>
              </a:rPr>
              <a:t>Fetal Brain Abnormality Classiﬁcation from MRI Images of Diﬀerent Gestational Age (Published year 2019)</a:t>
            </a:r>
            <a:endParaRPr lang="ar-EG" sz="2400" b="1" dirty="0">
              <a:solidFill>
                <a:schemeClr val="tx2"/>
              </a:solidFill>
            </a:endParaRPr>
          </a:p>
        </p:txBody>
      </p:sp>
      <p:graphicFrame>
        <p:nvGraphicFramePr>
          <p:cNvPr id="10" name="Table 9">
            <a:extLst>
              <a:ext uri="{FF2B5EF4-FFF2-40B4-BE49-F238E27FC236}">
                <a16:creationId xmlns:a16="http://schemas.microsoft.com/office/drawing/2014/main" id="{FB87E04E-7275-4E54-9D5A-E882055BE35D}"/>
              </a:ext>
            </a:extLst>
          </p:cNvPr>
          <p:cNvGraphicFramePr>
            <a:graphicFrameLocks noGrp="1"/>
          </p:cNvGraphicFramePr>
          <p:nvPr>
            <p:extLst>
              <p:ext uri="{D42A27DB-BD31-4B8C-83A1-F6EECF244321}">
                <p14:modId xmlns:p14="http://schemas.microsoft.com/office/powerpoint/2010/main" val="862088406"/>
              </p:ext>
            </p:extLst>
          </p:nvPr>
        </p:nvGraphicFramePr>
        <p:xfrm>
          <a:off x="206680" y="578404"/>
          <a:ext cx="4177430" cy="4062489"/>
        </p:xfrm>
        <a:graphic>
          <a:graphicData uri="http://schemas.openxmlformats.org/drawingml/2006/table">
            <a:tbl>
              <a:tblPr>
                <a:tableStyleId>{29EB4C9D-7ACA-4990-950A-245B0C97FBAF}</a:tableStyleId>
              </a:tblPr>
              <a:tblGrid>
                <a:gridCol w="4177430">
                  <a:extLst>
                    <a:ext uri="{9D8B030D-6E8A-4147-A177-3AD203B41FA5}">
                      <a16:colId xmlns:a16="http://schemas.microsoft.com/office/drawing/2014/main" val="592515829"/>
                    </a:ext>
                  </a:extLst>
                </a:gridCol>
              </a:tblGrid>
              <a:tr h="4062489">
                <a:tc>
                  <a:txBody>
                    <a:bodyPr/>
                    <a:lstStyle/>
                    <a:p>
                      <a:pPr marL="0" marR="0" lvl="1" algn="l" rtl="0">
                        <a:lnSpc>
                          <a:spcPct val="107000"/>
                        </a:lnSpc>
                        <a:spcBef>
                          <a:spcPts val="0"/>
                        </a:spcBef>
                        <a:spcAft>
                          <a:spcPts val="800"/>
                        </a:spcAft>
                      </a:pPr>
                      <a:r>
                        <a:rPr lang="en-US" sz="1100" b="1" dirty="0">
                          <a:solidFill>
                            <a:schemeClr val="accent6">
                              <a:lumMod val="60000"/>
                              <a:lumOff val="40000"/>
                            </a:schemeClr>
                          </a:solidFill>
                          <a:effectLst/>
                        </a:rPr>
                        <a:t>Methodology: </a:t>
                      </a:r>
                      <a:r>
                        <a:rPr lang="en-US" sz="1100" dirty="0">
                          <a:solidFill>
                            <a:schemeClr val="tx2"/>
                          </a:solidFill>
                          <a:effectLst/>
                        </a:rPr>
                        <a:t>framework in 5 phases:</a:t>
                      </a:r>
                    </a:p>
                    <a:p>
                      <a:pPr marL="171450" marR="0" lvl="1" indent="-171450" algn="l" rtl="0">
                        <a:lnSpc>
                          <a:spcPct val="107000"/>
                        </a:lnSpc>
                        <a:spcBef>
                          <a:spcPts val="0"/>
                        </a:spcBef>
                        <a:spcAft>
                          <a:spcPts val="800"/>
                        </a:spcAft>
                        <a:buClr>
                          <a:schemeClr val="tx2"/>
                        </a:buClr>
                        <a:buFont typeface="Arial" panose="020B0604020202020204" pitchFamily="34" charset="0"/>
                        <a:buChar char="•"/>
                      </a:pPr>
                      <a:r>
                        <a:rPr lang="en-US" sz="1100" dirty="0">
                          <a:solidFill>
                            <a:schemeClr val="tx2"/>
                          </a:solidFill>
                          <a:effectLst/>
                        </a:rPr>
                        <a:t>Segmentation</a:t>
                      </a:r>
                    </a:p>
                    <a:p>
                      <a:pPr marL="171450" marR="0" lvl="1" indent="-171450" algn="l" rtl="0">
                        <a:lnSpc>
                          <a:spcPct val="107000"/>
                        </a:lnSpc>
                        <a:spcBef>
                          <a:spcPts val="0"/>
                        </a:spcBef>
                        <a:spcAft>
                          <a:spcPts val="800"/>
                        </a:spcAft>
                        <a:buClr>
                          <a:schemeClr val="tx2"/>
                        </a:buClr>
                        <a:buFont typeface="Arial" panose="020B0604020202020204" pitchFamily="34" charset="0"/>
                        <a:buChar char="•"/>
                      </a:pPr>
                      <a:r>
                        <a:rPr lang="en-US" sz="1100" dirty="0">
                          <a:solidFill>
                            <a:schemeClr val="tx2"/>
                          </a:solidFill>
                          <a:effectLst/>
                        </a:rPr>
                        <a:t>enhancement process</a:t>
                      </a:r>
                    </a:p>
                    <a:p>
                      <a:pPr marL="171450" marR="0" lvl="1" indent="-171450" algn="l" rtl="0">
                        <a:lnSpc>
                          <a:spcPct val="107000"/>
                        </a:lnSpc>
                        <a:spcBef>
                          <a:spcPts val="0"/>
                        </a:spcBef>
                        <a:spcAft>
                          <a:spcPts val="800"/>
                        </a:spcAft>
                        <a:buClr>
                          <a:schemeClr val="tx2"/>
                        </a:buClr>
                        <a:buFont typeface="Arial" panose="020B0604020202020204" pitchFamily="34" charset="0"/>
                        <a:buChar char="•"/>
                      </a:pPr>
                      <a:r>
                        <a:rPr lang="en-US" sz="1100" dirty="0">
                          <a:solidFill>
                            <a:schemeClr val="tx2"/>
                          </a:solidFill>
                          <a:effectLst/>
                        </a:rPr>
                        <a:t>feature extraction: several methods were used here including DWT, GLCM and Gabor filters.</a:t>
                      </a:r>
                    </a:p>
                    <a:p>
                      <a:pPr marL="171450" marR="0" lvl="1" indent="-171450" algn="l" rtl="0">
                        <a:lnSpc>
                          <a:spcPct val="107000"/>
                        </a:lnSpc>
                        <a:spcBef>
                          <a:spcPts val="0"/>
                        </a:spcBef>
                        <a:spcAft>
                          <a:spcPts val="800"/>
                        </a:spcAft>
                        <a:buClr>
                          <a:schemeClr val="tx2"/>
                        </a:buClr>
                        <a:buFont typeface="Arial" panose="020B0604020202020204" pitchFamily="34" charset="0"/>
                        <a:buChar char="•"/>
                      </a:pPr>
                      <a:r>
                        <a:rPr lang="en-US" sz="1100" dirty="0">
                          <a:solidFill>
                            <a:schemeClr val="tx2"/>
                          </a:solidFill>
                          <a:effectLst/>
                        </a:rPr>
                        <a:t>feature reduction using PCA </a:t>
                      </a:r>
                    </a:p>
                    <a:p>
                      <a:pPr marL="171450" marR="0" lvl="1" indent="-171450" algn="l" rtl="0">
                        <a:lnSpc>
                          <a:spcPct val="107000"/>
                        </a:lnSpc>
                        <a:spcBef>
                          <a:spcPts val="0"/>
                        </a:spcBef>
                        <a:spcAft>
                          <a:spcPts val="800"/>
                        </a:spcAft>
                        <a:buClr>
                          <a:schemeClr val="tx2"/>
                        </a:buClr>
                        <a:buFont typeface="Arial" panose="020B0604020202020204" pitchFamily="34" charset="0"/>
                        <a:buChar char="•"/>
                      </a:pPr>
                      <a:r>
                        <a:rPr lang="en-US" sz="1100" dirty="0">
                          <a:solidFill>
                            <a:schemeClr val="tx2"/>
                          </a:solidFill>
                          <a:effectLst/>
                        </a:rPr>
                        <a:t>classification: using several methods like KNN, QDA, Random Forest, Naïve Bayes, Radial Basis Function (RBF) Network, Ensemble Classifiers. </a:t>
                      </a:r>
                    </a:p>
                    <a:p>
                      <a:pPr marL="0" marR="0" lvl="1" algn="l" rtl="0">
                        <a:lnSpc>
                          <a:spcPct val="107000"/>
                        </a:lnSpc>
                        <a:spcBef>
                          <a:spcPts val="0"/>
                        </a:spcBef>
                        <a:spcAft>
                          <a:spcPts val="800"/>
                        </a:spcAft>
                      </a:pPr>
                      <a:r>
                        <a:rPr lang="en-US" sz="1100" b="1" dirty="0">
                          <a:solidFill>
                            <a:schemeClr val="accent6">
                              <a:lumMod val="60000"/>
                              <a:lumOff val="40000"/>
                            </a:schemeClr>
                          </a:solidFill>
                          <a:effectLst/>
                        </a:rPr>
                        <a:t>Dataset: </a:t>
                      </a:r>
                      <a:r>
                        <a:rPr lang="en-US" sz="1100" dirty="0">
                          <a:solidFill>
                            <a:schemeClr val="tx2"/>
                          </a:solidFill>
                          <a:effectLst/>
                        </a:rPr>
                        <a:t>from Atlas of Fetal MRI  227 (113 healthy and 114) unhealthy from week 16 to week 39.</a:t>
                      </a:r>
                    </a:p>
                    <a:p>
                      <a:pPr marL="0" marR="0" lvl="1" algn="l" rtl="0">
                        <a:lnSpc>
                          <a:spcPct val="107000"/>
                        </a:lnSpc>
                        <a:spcBef>
                          <a:spcPts val="0"/>
                        </a:spcBef>
                        <a:spcAft>
                          <a:spcPts val="800"/>
                        </a:spcAft>
                      </a:pPr>
                      <a:r>
                        <a:rPr lang="en-US" sz="1100" b="1" dirty="0">
                          <a:solidFill>
                            <a:schemeClr val="accent6">
                              <a:lumMod val="60000"/>
                              <a:lumOff val="40000"/>
                            </a:schemeClr>
                          </a:solidFill>
                          <a:effectLst/>
                        </a:rPr>
                        <a:t>Result: </a:t>
                      </a:r>
                      <a:r>
                        <a:rPr lang="en-US" sz="1100" dirty="0">
                          <a:solidFill>
                            <a:schemeClr val="tx2"/>
                          </a:solidFill>
                          <a:effectLst/>
                        </a:rPr>
                        <a:t>calculated using Classification Accuracy, Precision, Sensitivity and Area Under the Receiver Operating Characteristic Curve</a:t>
                      </a:r>
                      <a:r>
                        <a:rPr lang="en-US" sz="1100" dirty="0">
                          <a:effectLst/>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14300" marR="114300" marT="0" marB="0">
                    <a:noFill/>
                  </a:tcPr>
                </a:tc>
                <a:extLst>
                  <a:ext uri="{0D108BD9-81ED-4DB2-BD59-A6C34878D82A}">
                    <a16:rowId xmlns:a16="http://schemas.microsoft.com/office/drawing/2014/main" val="1332317685"/>
                  </a:ext>
                </a:extLst>
              </a:tr>
            </a:tbl>
          </a:graphicData>
        </a:graphic>
      </p:graphicFrame>
      <p:sp>
        <p:nvSpPr>
          <p:cNvPr id="2" name="Rectangle 1">
            <a:extLst>
              <a:ext uri="{FF2B5EF4-FFF2-40B4-BE49-F238E27FC236}">
                <a16:creationId xmlns:a16="http://schemas.microsoft.com/office/drawing/2014/main" id="{8128E02B-02A4-4E5E-9009-70570695C1CB}"/>
              </a:ext>
            </a:extLst>
          </p:cNvPr>
          <p:cNvSpPr/>
          <p:nvPr/>
        </p:nvSpPr>
        <p:spPr>
          <a:xfrm>
            <a:off x="2983948" y="31738"/>
            <a:ext cx="2977097" cy="523220"/>
          </a:xfrm>
          <a:prstGeom prst="rect">
            <a:avLst/>
          </a:prstGeom>
        </p:spPr>
        <p:txBody>
          <a:bodyPr wrap="none">
            <a:spAutoFit/>
          </a:bodyPr>
          <a:lstStyle/>
          <a:p>
            <a:r>
              <a:rPr lang="en-US" sz="2800" b="1" dirty="0">
                <a:solidFill>
                  <a:schemeClr val="tx2"/>
                </a:solidFill>
                <a:latin typeface="Rajdhani" panose="020B0604020202020204" charset="0"/>
                <a:cs typeface="Rajdhani" panose="020B0604020202020204" charset="0"/>
              </a:rPr>
              <a:t>Related Work </a:t>
            </a:r>
            <a:r>
              <a:rPr lang="en-US" sz="2000" dirty="0">
                <a:solidFill>
                  <a:schemeClr val="tx2"/>
                </a:solidFill>
              </a:rPr>
              <a:t>(cont.)</a:t>
            </a:r>
            <a:endParaRPr lang="ar-EG" sz="2000" dirty="0">
              <a:solidFill>
                <a:schemeClr val="tx2"/>
              </a:solidFill>
            </a:endParaRPr>
          </a:p>
        </p:txBody>
      </p:sp>
      <p:sp>
        <p:nvSpPr>
          <p:cNvPr id="6" name="TextBox 5">
            <a:extLst>
              <a:ext uri="{FF2B5EF4-FFF2-40B4-BE49-F238E27FC236}">
                <a16:creationId xmlns:a16="http://schemas.microsoft.com/office/drawing/2014/main" id="{3FEEF991-447F-48BF-B293-FEE2168572B5}"/>
              </a:ext>
            </a:extLst>
          </p:cNvPr>
          <p:cNvSpPr txBox="1"/>
          <p:nvPr/>
        </p:nvSpPr>
        <p:spPr>
          <a:xfrm>
            <a:off x="6013298" y="4408162"/>
            <a:ext cx="3093198" cy="507831"/>
          </a:xfrm>
          <a:prstGeom prst="rect">
            <a:avLst/>
          </a:prstGeom>
          <a:noFill/>
        </p:spPr>
        <p:txBody>
          <a:bodyPr wrap="square" rtlCol="1">
            <a:spAutoFit/>
          </a:bodyPr>
          <a:lstStyle/>
          <a:p>
            <a:pPr algn="ctr"/>
            <a:r>
              <a:rPr lang="en-US" sz="900" dirty="0">
                <a:solidFill>
                  <a:schemeClr val="tx2"/>
                </a:solidFill>
              </a:rPr>
              <a:t>Diagram describing Proposed Algorithm</a:t>
            </a:r>
            <a:r>
              <a:rPr lang="en-US" sz="900" b="1" dirty="0">
                <a:solidFill>
                  <a:schemeClr val="tx2"/>
                </a:solidFill>
              </a:rPr>
              <a:t> </a:t>
            </a:r>
            <a:r>
              <a:rPr lang="en-US" sz="900" dirty="0">
                <a:solidFill>
                  <a:schemeClr val="tx2"/>
                </a:solidFill>
              </a:rPr>
              <a:t>(Fetal Brain Abnormality Classiﬁcation from MRI Images of Diﬀerent Gestational Age, 2019)</a:t>
            </a:r>
          </a:p>
        </p:txBody>
      </p:sp>
    </p:spTree>
    <p:extLst>
      <p:ext uri="{BB962C8B-B14F-4D97-AF65-F5344CB8AC3E}">
        <p14:creationId xmlns:p14="http://schemas.microsoft.com/office/powerpoint/2010/main" val="1776958867"/>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6363</TotalTime>
  <Words>2540</Words>
  <Application>Microsoft Office PowerPoint</Application>
  <PresentationFormat>On-screen Show (16:9)</PresentationFormat>
  <Paragraphs>314</Paragraphs>
  <Slides>29</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Anton</vt:lpstr>
      <vt:lpstr>Arial</vt:lpstr>
      <vt:lpstr>Wingdings</vt:lpstr>
      <vt:lpstr>Calibri</vt:lpstr>
      <vt:lpstr>Rajdhani</vt:lpstr>
      <vt:lpstr>Fira Sans Condensed Light</vt:lpstr>
      <vt:lpstr>Advent Pro Light</vt:lpstr>
      <vt:lpstr>Ai Tech Agency by Slidesgo</vt:lpstr>
      <vt:lpstr>Classification and Detection of Fetal Brain Abnormalities using Deep Learning Techniques</vt:lpstr>
      <vt:lpstr>Agenda:</vt:lpstr>
      <vt:lpstr>Introduction</vt:lpstr>
      <vt:lpstr>Motivation</vt:lpstr>
      <vt:lpstr>  - In other less dangerous cases the fetus could develop to a baby and grow up as a brain disabled person.   - Detection and classification are needed to know all that mentioned previous and more importantly it led to the ability of knowing if the case is treatable.  </vt:lpstr>
      <vt:lpstr>Problem Statement </vt:lpstr>
      <vt:lpstr>• Project Aim</vt:lpstr>
      <vt:lpstr>PowerPoint Presentation</vt:lpstr>
      <vt:lpstr>PowerPoint Presentation</vt:lpstr>
      <vt:lpstr>PowerPoint Presentation</vt:lpstr>
      <vt:lpstr>Proposed solutions</vt:lpstr>
      <vt:lpstr>PowerPoint Presentation</vt:lpstr>
      <vt:lpstr>2- Techniques of Preprocessing and Deep Learning  - ML and DL are techniques for pattern recognizing and it can be applied on medical images. They are powerful tools that can help to render medical diagnoses.  - As they make accurate classification in medical diagnoses and reduce diagnostic errors by clinicians.  Why are we Prefer using Deep Learning techniques on ML techniques  ?           </vt:lpstr>
      <vt:lpstr>Project specifications</vt:lpstr>
      <vt:lpstr>Project specifications</vt:lpstr>
      <vt:lpstr>PowerPoint Presentation</vt:lpstr>
      <vt:lpstr>Results</vt:lpstr>
      <vt:lpstr>Inception3v</vt:lpstr>
      <vt:lpstr>Inception3v</vt:lpstr>
      <vt:lpstr>PowerPoint Presentation</vt:lpstr>
      <vt:lpstr> Functional Requirements</vt:lpstr>
      <vt:lpstr>Functional Requirements (cont.)</vt:lpstr>
      <vt:lpstr>2- User Requirements</vt:lpstr>
      <vt:lpstr>Usability</vt:lpstr>
      <vt:lpstr>Time Plan</vt:lpstr>
      <vt:lpstr>Conclusion</vt:lpstr>
      <vt:lpstr>Future Work</vt:lpstr>
      <vt:lpstr>References</vt:lpstr>
      <vt:lpstr>THANKS! Do you have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and Detection of Fetal Brain Abnormalities using Machine and Deep Learning Techniques</dc:title>
  <dc:creator>as</dc:creator>
  <cp:lastModifiedBy>Aya Khaled</cp:lastModifiedBy>
  <cp:revision>121</cp:revision>
  <dcterms:modified xsi:type="dcterms:W3CDTF">2024-02-25T22:13:44Z</dcterms:modified>
</cp:coreProperties>
</file>